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73"/>
  </p:notesMasterIdLst>
  <p:handoutMasterIdLst>
    <p:handoutMasterId r:id="rId74"/>
  </p:handout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5" r:id="rId9"/>
    <p:sldId id="301" r:id="rId10"/>
    <p:sldId id="302" r:id="rId11"/>
    <p:sldId id="303" r:id="rId12"/>
    <p:sldId id="316" r:id="rId13"/>
    <p:sldId id="317" r:id="rId14"/>
    <p:sldId id="318" r:id="rId15"/>
    <p:sldId id="319" r:id="rId16"/>
    <p:sldId id="363" r:id="rId17"/>
    <p:sldId id="307" r:id="rId18"/>
    <p:sldId id="365" r:id="rId19"/>
    <p:sldId id="376" r:id="rId20"/>
    <p:sldId id="380" r:id="rId21"/>
    <p:sldId id="379" r:id="rId22"/>
    <p:sldId id="381" r:id="rId23"/>
    <p:sldId id="382" r:id="rId24"/>
    <p:sldId id="383" r:id="rId25"/>
    <p:sldId id="325" r:id="rId26"/>
    <p:sldId id="384" r:id="rId27"/>
    <p:sldId id="385" r:id="rId28"/>
    <p:sldId id="386" r:id="rId29"/>
    <p:sldId id="328" r:id="rId30"/>
    <p:sldId id="329" r:id="rId31"/>
    <p:sldId id="330" r:id="rId32"/>
    <p:sldId id="342" r:id="rId33"/>
    <p:sldId id="343" r:id="rId34"/>
    <p:sldId id="345" r:id="rId35"/>
    <p:sldId id="344" r:id="rId36"/>
    <p:sldId id="346" r:id="rId37"/>
    <p:sldId id="348" r:id="rId38"/>
    <p:sldId id="349" r:id="rId39"/>
    <p:sldId id="377" r:id="rId40"/>
    <p:sldId id="351" r:id="rId41"/>
    <p:sldId id="387" r:id="rId42"/>
    <p:sldId id="389" r:id="rId43"/>
    <p:sldId id="390" r:id="rId44"/>
    <p:sldId id="353" r:id="rId45"/>
    <p:sldId id="331" r:id="rId46"/>
    <p:sldId id="332" r:id="rId47"/>
    <p:sldId id="333" r:id="rId48"/>
    <p:sldId id="334" r:id="rId49"/>
    <p:sldId id="335" r:id="rId50"/>
    <p:sldId id="336" r:id="rId51"/>
    <p:sldId id="337" r:id="rId52"/>
    <p:sldId id="338" r:id="rId53"/>
    <p:sldId id="340" r:id="rId54"/>
    <p:sldId id="391" r:id="rId55"/>
    <p:sldId id="341" r:id="rId56"/>
    <p:sldId id="393" r:id="rId57"/>
    <p:sldId id="394" r:id="rId58"/>
    <p:sldId id="395" r:id="rId59"/>
    <p:sldId id="396" r:id="rId60"/>
    <p:sldId id="354" r:id="rId61"/>
    <p:sldId id="359" r:id="rId62"/>
    <p:sldId id="367" r:id="rId63"/>
    <p:sldId id="374" r:id="rId64"/>
    <p:sldId id="368" r:id="rId65"/>
    <p:sldId id="369" r:id="rId66"/>
    <p:sldId id="370" r:id="rId67"/>
    <p:sldId id="371" r:id="rId68"/>
    <p:sldId id="372" r:id="rId69"/>
    <p:sldId id="373" r:id="rId70"/>
    <p:sldId id="398" r:id="rId71"/>
    <p:sldId id="366" r:id="rId72"/>
  </p:sldIdLst>
  <p:sldSz cx="9144000" cy="6858000" type="screen4x3"/>
  <p:notesSz cx="6799263" cy="9931400"/>
  <p:defaultTextStyle>
    <a:defPPr>
      <a:defRPr lang="zh-TW"/>
    </a:defPPr>
    <a:lvl1pPr marL="0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2880" userDrawn="1">
          <p15:clr>
            <a:srgbClr val="A4A3A4"/>
          </p15:clr>
        </p15:guide>
        <p15:guide id="3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8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00FF"/>
    <a:srgbClr val="EFF9FF"/>
    <a:srgbClr val="CCECFF"/>
    <a:srgbClr val="000000"/>
    <a:srgbClr val="292929"/>
    <a:srgbClr val="5F5F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中等深淺樣式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6E25E649-3F16-4E02-A733-19D2CDBF48F0}" styleName="中等深淺樣式 3 - 輔色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90" autoAdjust="0"/>
    <p:restoredTop sz="93144" autoAdjust="0"/>
  </p:normalViewPr>
  <p:slideViewPr>
    <p:cSldViewPr>
      <p:cViewPr varScale="1">
        <p:scale>
          <a:sx n="105" d="100"/>
          <a:sy n="105" d="100"/>
        </p:scale>
        <p:origin x="1836" y="114"/>
      </p:cViewPr>
      <p:guideLst>
        <p:guide orient="horz" pos="2880"/>
        <p:guide pos="288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0" d="100"/>
          <a:sy n="80" d="100"/>
        </p:scale>
        <p:origin x="-4044" y="-96"/>
      </p:cViewPr>
      <p:guideLst>
        <p:guide orient="horz" pos="3128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51275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4246F6-6B8F-42DF-A511-7415781DD923}" type="datetimeFigureOut">
              <a:rPr lang="zh-TW" altLang="en-US" smtClean="0"/>
              <a:t>2025/2/24</a:t>
            </a:fld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51275" y="9432925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195A02-8A9E-4D30-BB0C-3D6028E77FAB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2"/>
          </p:nvPr>
        </p:nvSpPr>
        <p:spPr>
          <a:xfrm>
            <a:off x="0" y="9432925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7964273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347" cy="49657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51342" y="0"/>
            <a:ext cx="2946347" cy="49657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570647-F12C-414C-AB97-82DC02BDEA01}" type="datetimeFigureOut">
              <a:rPr lang="zh-TW" altLang="en-US" smtClean="0"/>
              <a:t>2025/2/24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915988" y="744538"/>
            <a:ext cx="4967287" cy="37242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79927" y="4717415"/>
            <a:ext cx="5439410" cy="446913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9433106"/>
            <a:ext cx="2946347" cy="49657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51342" y="9433106"/>
            <a:ext cx="2946347" cy="49657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C167AB-E8FF-4CAD-8D4F-4285DE2C647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059029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915988" y="744538"/>
            <a:ext cx="4967287" cy="3724275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C167AB-E8FF-4CAD-8D4F-4285DE2C647D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99315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8"/>
            <a:ext cx="7772400" cy="1470025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D0B5A-203E-434F-953E-79449398F79B}" type="datetime1">
              <a:rPr lang="zh-TW" altLang="en-US" smtClean="0"/>
              <a:t>2025/2/24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1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zh-TW" dirty="0"/>
              <a:t>Reconfigurable Computing Systems Lab</a:t>
            </a:r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/>
            </a:lvl1pPr>
          </a:lstStyle>
          <a:p>
            <a:fld id="{B15A5287-E07E-491F-8590-F22712E45F5F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F0B0F3DF-7B3C-46E8-A29F-057435BC282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21287"/>
            <a:ext cx="899592" cy="861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1472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DA068-BF65-42C1-BADA-2892FE207A06}" type="datetime1">
              <a:rPr lang="zh-TW" altLang="en-US" smtClean="0"/>
              <a:t>2025/2/24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A5287-E07E-491F-8590-F22712E45F5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319126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72225D-94C7-4A1A-96D3-859E4D5389E5}" type="datetime1">
              <a:rPr lang="zh-TW" altLang="en-US" smtClean="0"/>
              <a:t>2025/2/24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A5287-E07E-491F-8590-F22712E45F5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36451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Times New Roman" pitchFamily="18" charset="0"/>
                <a:ea typeface="標楷體" pitchFamily="65" charset="-120"/>
                <a:cs typeface="Times New Roman" pitchFamily="18" charset="0"/>
              </a:defRPr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Times New Roman" pitchFamily="18" charset="0"/>
                <a:ea typeface="標楷體" pitchFamily="65" charset="-120"/>
                <a:cs typeface="Times New Roman" pitchFamily="18" charset="0"/>
              </a:defRPr>
            </a:lvl1pPr>
            <a:lvl2pPr>
              <a:defRPr>
                <a:latin typeface="Times New Roman" pitchFamily="18" charset="0"/>
                <a:ea typeface="標楷體" pitchFamily="65" charset="-120"/>
                <a:cs typeface="Times New Roman" pitchFamily="18" charset="0"/>
              </a:defRPr>
            </a:lvl2pPr>
            <a:lvl3pPr>
              <a:defRPr>
                <a:latin typeface="Times New Roman" pitchFamily="18" charset="0"/>
                <a:ea typeface="標楷體" pitchFamily="65" charset="-120"/>
                <a:cs typeface="Times New Roman" pitchFamily="18" charset="0"/>
              </a:defRPr>
            </a:lvl3pPr>
            <a:lvl4pPr>
              <a:defRPr>
                <a:latin typeface="Times New Roman" pitchFamily="18" charset="0"/>
                <a:ea typeface="標楷體" pitchFamily="65" charset="-120"/>
                <a:cs typeface="Times New Roman" pitchFamily="18" charset="0"/>
              </a:defRPr>
            </a:lvl4pPr>
            <a:lvl5pPr>
              <a:defRPr>
                <a:latin typeface="Times New Roman" pitchFamily="18" charset="0"/>
                <a:ea typeface="標楷體" pitchFamily="65" charset="-120"/>
                <a:cs typeface="Times New Roman" pitchFamily="18" charset="0"/>
              </a:defRPr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AE04A-D495-40B8-952F-F56EDBBF23DB}" type="datetime1">
              <a:rPr lang="zh-TW" altLang="en-US" smtClean="0"/>
              <a:t>2025/2/24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i="1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defRPr>
            </a:lvl1pPr>
          </a:lstStyle>
          <a:p>
            <a:pPr>
              <a:defRPr/>
            </a:pPr>
            <a:endParaRPr lang="en-US" altLang="zh-TW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6876256" y="6444479"/>
            <a:ext cx="2016224" cy="276999"/>
          </a:xfrm>
        </p:spPr>
        <p:txBody>
          <a:bodyPr/>
          <a:lstStyle>
            <a:lvl1pPr algn="r">
              <a:defRPr b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fld id="{B15A5287-E07E-491F-8590-F22712E45F5F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92448B06-4F83-4B6B-80E0-8EB6908CD1A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7" y="6126165"/>
            <a:ext cx="745339" cy="756556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B3873950-D1A8-4538-B946-7C4B77702842}"/>
              </a:ext>
            </a:extLst>
          </p:cNvPr>
          <p:cNvSpPr txBox="1"/>
          <p:nvPr userDrawn="1"/>
        </p:nvSpPr>
        <p:spPr>
          <a:xfrm>
            <a:off x="3124200" y="6464370"/>
            <a:ext cx="28956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200" b="1" i="1" dirty="0">
                <a:solidFill>
                  <a:schemeClr val="bg1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Reconfigurable Computing Systems Lab</a:t>
            </a:r>
          </a:p>
        </p:txBody>
      </p:sp>
    </p:spTree>
    <p:extLst>
      <p:ext uri="{BB962C8B-B14F-4D97-AF65-F5344CB8AC3E}">
        <p14:creationId xmlns:p14="http://schemas.microsoft.com/office/powerpoint/2010/main" val="31366593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A9C6D9-F563-4CD4-B8EB-CDBD4078220C}" type="datetime1">
              <a:rPr lang="zh-TW" altLang="en-US" smtClean="0"/>
              <a:t>2025/2/24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A5287-E07E-491F-8590-F22712E45F5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788659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30262-5B6C-4A70-9C53-0E35E007D226}" type="datetime1">
              <a:rPr lang="zh-TW" altLang="en-US" smtClean="0"/>
              <a:t>2025/2/24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A5287-E07E-491F-8590-F22712E45F5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894420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1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1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0632AA-1DCE-4EF0-8070-F01293B40850}" type="datetime1">
              <a:rPr lang="zh-TW" altLang="en-US" smtClean="0"/>
              <a:t>2025/2/24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A5287-E07E-491F-8590-F22712E45F5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743124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8954F-54D8-4B09-B375-554C9E49A147}" type="datetime1">
              <a:rPr lang="zh-TW" altLang="en-US" smtClean="0"/>
              <a:t>2025/2/24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>
          <a:xfrm>
            <a:off x="3525788" y="6356351"/>
            <a:ext cx="2133600" cy="365125"/>
          </a:xfrm>
        </p:spPr>
        <p:txBody>
          <a:bodyPr/>
          <a:lstStyle>
            <a:lvl1pPr algn="ctr">
              <a:defRPr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fld id="{B15A5287-E07E-491F-8590-F22712E45F5F}" type="slidenum">
              <a:rPr lang="zh-TW" altLang="en-US" smtClean="0"/>
              <a:pPr/>
              <a:t>‹#›</a:t>
            </a:fld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2" t="35" r="15127" b="33979"/>
          <a:stretch/>
        </p:blipFill>
        <p:spPr>
          <a:xfrm>
            <a:off x="-324545" y="6093295"/>
            <a:ext cx="2880321" cy="864096"/>
          </a:xfrm>
          <a:prstGeom prst="ellipse">
            <a:avLst/>
          </a:prstGeom>
          <a:ln>
            <a:noFill/>
          </a:ln>
          <a:effectLst>
            <a:softEdge rad="317500"/>
          </a:effectLst>
        </p:spPr>
      </p:pic>
      <p:pic>
        <p:nvPicPr>
          <p:cNvPr id="7" name="圖片 6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12" t="14399" r="12011" b="13635"/>
          <a:stretch/>
        </p:blipFill>
        <p:spPr>
          <a:xfrm>
            <a:off x="6759816" y="5949282"/>
            <a:ext cx="2808312" cy="1009121"/>
          </a:xfrm>
          <a:prstGeom prst="ellipse">
            <a:avLst/>
          </a:prstGeom>
          <a:ln>
            <a:noFill/>
          </a:ln>
          <a:effectLst>
            <a:softEdge rad="317500"/>
          </a:effectLst>
        </p:spPr>
      </p:pic>
    </p:spTree>
    <p:extLst>
      <p:ext uri="{BB962C8B-B14F-4D97-AF65-F5344CB8AC3E}">
        <p14:creationId xmlns:p14="http://schemas.microsoft.com/office/powerpoint/2010/main" val="29790027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EDF7D-3B0D-429D-B4F9-C9A552C1CA65}" type="datetime1">
              <a:rPr lang="zh-TW" altLang="en-US" smtClean="0"/>
              <a:t>2025/2/24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3508356" y="6356351"/>
            <a:ext cx="2133600" cy="365125"/>
          </a:xfrm>
        </p:spPr>
        <p:txBody>
          <a:bodyPr/>
          <a:lstStyle>
            <a:lvl1pPr algn="ctr">
              <a:defRPr/>
            </a:lvl1pPr>
          </a:lstStyle>
          <a:p>
            <a:fld id="{B15A5287-E07E-491F-8590-F22712E45F5F}" type="slidenum">
              <a:rPr lang="zh-TW" altLang="en-US" smtClean="0"/>
              <a:pPr/>
              <a:t>‹#›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2" t="35" r="15127" b="33979"/>
          <a:stretch/>
        </p:blipFill>
        <p:spPr>
          <a:xfrm>
            <a:off x="-324545" y="6093295"/>
            <a:ext cx="2880321" cy="864096"/>
          </a:xfrm>
          <a:prstGeom prst="ellipse">
            <a:avLst/>
          </a:prstGeom>
          <a:ln>
            <a:noFill/>
          </a:ln>
          <a:effectLst>
            <a:softEdge rad="317500"/>
          </a:effectLst>
        </p:spPr>
      </p:pic>
      <p:pic>
        <p:nvPicPr>
          <p:cNvPr id="6" name="圖片 5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12" t="14399" r="12011" b="13635"/>
          <a:stretch/>
        </p:blipFill>
        <p:spPr>
          <a:xfrm>
            <a:off x="6759816" y="5949282"/>
            <a:ext cx="2808312" cy="1009121"/>
          </a:xfrm>
          <a:prstGeom prst="ellipse">
            <a:avLst/>
          </a:prstGeom>
          <a:ln>
            <a:noFill/>
          </a:ln>
          <a:effectLst>
            <a:softEdge rad="317500"/>
          </a:effectLst>
        </p:spPr>
      </p:pic>
    </p:spTree>
    <p:extLst>
      <p:ext uri="{BB962C8B-B14F-4D97-AF65-F5344CB8AC3E}">
        <p14:creationId xmlns:p14="http://schemas.microsoft.com/office/powerpoint/2010/main" val="21515434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3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283EF7-F5F1-40BC-83D3-AD3676DFEF53}" type="datetime1">
              <a:rPr lang="zh-TW" altLang="en-US" smtClean="0"/>
              <a:t>2025/2/24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A5287-E07E-491F-8590-F22712E45F5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91274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3A8D4E-A78A-414E-8E7A-806567079CB7}" type="datetime1">
              <a:rPr lang="zh-TW" altLang="en-US" smtClean="0"/>
              <a:t>2025/2/24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A5287-E07E-491F-8590-F22712E45F5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179358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B657CD-3C43-4AB1-B4FD-DE841781FAA6}" type="datetime1">
              <a:rPr lang="zh-TW" altLang="en-US" smtClean="0"/>
              <a:t>2025/2/24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5A5287-E07E-491F-8590-F22712E45F5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911760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377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Times New Roman" pitchFamily="18" charset="0"/>
          <a:ea typeface="標楷體" pitchFamily="65" charset="-120"/>
          <a:cs typeface="Times New Roman" pitchFamily="18" charset="0"/>
        </a:defRPr>
      </a:lvl1pPr>
    </p:titleStyle>
    <p:bodyStyle>
      <a:lvl1pPr marL="342891" indent="-342891" algn="l" defTabSz="914377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Times New Roman" pitchFamily="18" charset="0"/>
          <a:ea typeface="標楷體" pitchFamily="65" charset="-120"/>
          <a:cs typeface="Times New Roman" pitchFamily="18" charset="0"/>
        </a:defRPr>
      </a:lvl1pPr>
      <a:lvl2pPr marL="742932" indent="-285744" algn="l" defTabSz="914377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Times New Roman" pitchFamily="18" charset="0"/>
          <a:ea typeface="標楷體" pitchFamily="65" charset="-120"/>
          <a:cs typeface="Times New Roman" pitchFamily="18" charset="0"/>
        </a:defRPr>
      </a:lvl2pPr>
      <a:lvl3pPr marL="1142971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Times New Roman" pitchFamily="18" charset="0"/>
          <a:ea typeface="標楷體" pitchFamily="65" charset="-120"/>
          <a:cs typeface="Times New Roman" pitchFamily="18" charset="0"/>
        </a:defRPr>
      </a:lvl3pPr>
      <a:lvl4pPr marL="1600160" indent="-228594" algn="l" defTabSz="914377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Times New Roman" pitchFamily="18" charset="0"/>
          <a:ea typeface="標楷體" pitchFamily="65" charset="-120"/>
          <a:cs typeface="Times New Roman" pitchFamily="18" charset="0"/>
        </a:defRPr>
      </a:lvl4pPr>
      <a:lvl5pPr marL="2057349" indent="-228594" algn="l" defTabSz="914377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Times New Roman" pitchFamily="18" charset="0"/>
          <a:ea typeface="標楷體" pitchFamily="65" charset="-120"/>
          <a:cs typeface="Times New Roman" pitchFamily="18" charset="0"/>
        </a:defRPr>
      </a:lvl5pPr>
      <a:lvl6pPr marL="2514537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jpe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jpe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.png"/><Relationship Id="rId4" Type="http://schemas.openxmlformats.org/officeDocument/2006/relationships/image" Target="../media/image8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6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7" Type="http://schemas.openxmlformats.org/officeDocument/2006/relationships/image" Target="../media/image96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8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jpeg"/><Relationship Id="rId2" Type="http://schemas.openxmlformats.org/officeDocument/2006/relationships/image" Target="../media/image133.jpe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.png"/><Relationship Id="rId4" Type="http://schemas.openxmlformats.org/officeDocument/2006/relationships/image" Target="../media/image84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0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1754815"/>
            <a:ext cx="9144000" cy="1102519"/>
          </a:xfrm>
        </p:spPr>
        <p:txBody>
          <a:bodyPr>
            <a:noAutofit/>
          </a:bodyPr>
          <a:lstStyle/>
          <a:p>
            <a:r>
              <a:rPr lang="en-US" altLang="zh-TW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Lab 1: </a:t>
            </a:r>
            <a:r>
              <a:rPr lang="zh-TW" alt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系統架構建置</a:t>
            </a:r>
            <a:endParaRPr lang="zh-TW" altLang="en-US" sz="4267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683568" y="3483007"/>
            <a:ext cx="7776864" cy="1603344"/>
          </a:xfrm>
        </p:spPr>
        <p:txBody>
          <a:bodyPr>
            <a:noAutofit/>
          </a:bodyPr>
          <a:lstStyle/>
          <a:p>
            <a:r>
              <a:rPr lang="en-US" altLang="zh-TW" sz="2800" b="1" dirty="0">
                <a:solidFill>
                  <a:srgbClr val="292929"/>
                </a:solidFill>
              </a:rPr>
              <a:t>Chun-Hsian Huang (</a:t>
            </a:r>
            <a:r>
              <a:rPr lang="zh-TW" altLang="en-US" sz="2800" b="1" dirty="0">
                <a:solidFill>
                  <a:srgbClr val="292929"/>
                </a:solidFill>
              </a:rPr>
              <a:t>黃駿賢</a:t>
            </a:r>
            <a:r>
              <a:rPr lang="en-US" altLang="zh-TW" sz="2800" b="1" dirty="0">
                <a:solidFill>
                  <a:srgbClr val="292929"/>
                </a:solidFill>
              </a:rPr>
              <a:t>)</a:t>
            </a:r>
          </a:p>
          <a:p>
            <a:endParaRPr lang="en-US" altLang="zh-TW" sz="1800" b="1" dirty="0">
              <a:solidFill>
                <a:srgbClr val="292929"/>
              </a:solidFill>
            </a:endParaRPr>
          </a:p>
          <a:p>
            <a:r>
              <a:rPr lang="en-US" altLang="zh-TW" sz="2400" dirty="0">
                <a:solidFill>
                  <a:srgbClr val="292929"/>
                </a:solidFill>
              </a:rPr>
              <a:t>Dept. of Electrical Engineering</a:t>
            </a:r>
          </a:p>
          <a:p>
            <a:r>
              <a:rPr lang="en-US" altLang="zh-TW" sz="2400" dirty="0">
                <a:solidFill>
                  <a:srgbClr val="292929"/>
                </a:solidFill>
              </a:rPr>
              <a:t>National Changhua University of Education</a:t>
            </a:r>
          </a:p>
          <a:p>
            <a:endParaRPr lang="en-US" altLang="zh-TW" sz="1800" i="1" dirty="0">
              <a:solidFill>
                <a:srgbClr val="29292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4022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A5287-E07E-491F-8590-F22712E45F5F}" type="slidenum">
              <a:rPr lang="zh-TW" altLang="en-US" smtClean="0"/>
              <a:pPr/>
              <a:t>10</a:t>
            </a:fld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950" y="331589"/>
            <a:ext cx="7805463" cy="6072683"/>
          </a:xfrm>
          <a:prstGeom prst="rect">
            <a:avLst/>
          </a:prstGeom>
        </p:spPr>
      </p:pic>
      <p:sp>
        <p:nvSpPr>
          <p:cNvPr id="6" name="圓角矩形 5"/>
          <p:cNvSpPr/>
          <p:nvPr/>
        </p:nvSpPr>
        <p:spPr>
          <a:xfrm>
            <a:off x="755576" y="2780929"/>
            <a:ext cx="936104" cy="28589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800"/>
          </a:p>
        </p:txBody>
      </p:sp>
    </p:spTree>
    <p:extLst>
      <p:ext uri="{BB962C8B-B14F-4D97-AF65-F5344CB8AC3E}">
        <p14:creationId xmlns:p14="http://schemas.microsoft.com/office/powerpoint/2010/main" val="3733108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A5287-E07E-491F-8590-F22712E45F5F}" type="slidenum">
              <a:rPr lang="zh-TW" altLang="en-US" smtClean="0"/>
              <a:pPr/>
              <a:t>11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146" y="565539"/>
            <a:ext cx="5031775" cy="5555919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5846051" y="2948438"/>
            <a:ext cx="3312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8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確定有選擇上述的週邊裝置</a:t>
            </a:r>
          </a:p>
        </p:txBody>
      </p:sp>
    </p:spTree>
    <p:extLst>
      <p:ext uri="{BB962C8B-B14F-4D97-AF65-F5344CB8AC3E}">
        <p14:creationId xmlns:p14="http://schemas.microsoft.com/office/powerpoint/2010/main" val="3822649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圖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9569" y="3339172"/>
            <a:ext cx="6771727" cy="3365293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5857" y="110235"/>
            <a:ext cx="6659859" cy="3147124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A5287-E07E-491F-8590-F22712E45F5F}" type="slidenum">
              <a:rPr lang="zh-TW" altLang="en-US" smtClean="0"/>
              <a:pPr/>
              <a:t>12</a:t>
            </a:fld>
            <a:endParaRPr lang="zh-TW" altLang="en-US"/>
          </a:p>
        </p:txBody>
      </p:sp>
      <p:sp>
        <p:nvSpPr>
          <p:cNvPr id="11" name="圓角矩形 10"/>
          <p:cNvSpPr/>
          <p:nvPr/>
        </p:nvSpPr>
        <p:spPr>
          <a:xfrm>
            <a:off x="4044195" y="6076286"/>
            <a:ext cx="720080" cy="36003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800"/>
          </a:p>
        </p:txBody>
      </p:sp>
      <p:sp>
        <p:nvSpPr>
          <p:cNvPr id="12" name="文字方塊 11"/>
          <p:cNvSpPr txBox="1"/>
          <p:nvPr/>
        </p:nvSpPr>
        <p:spPr>
          <a:xfrm>
            <a:off x="5844395" y="5416010"/>
            <a:ext cx="19029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8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再增加一個</a:t>
            </a:r>
            <a:r>
              <a:rPr lang="en-US" altLang="zh-TW" sz="18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AXI_GPIO</a:t>
            </a:r>
            <a:r>
              <a:rPr lang="zh-TW" altLang="en-US" sz="18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，改名為</a:t>
            </a:r>
            <a:r>
              <a:rPr lang="en-US" altLang="zh-TW" sz="18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button</a:t>
            </a:r>
            <a:endParaRPr lang="zh-TW" altLang="en-US" sz="1800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6" name="圓角矩形 5"/>
          <p:cNvSpPr/>
          <p:nvPr/>
        </p:nvSpPr>
        <p:spPr>
          <a:xfrm>
            <a:off x="3912341" y="2602156"/>
            <a:ext cx="720080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800"/>
          </a:p>
        </p:txBody>
      </p:sp>
      <p:cxnSp>
        <p:nvCxnSpPr>
          <p:cNvPr id="8" name="直線單箭頭接點 7"/>
          <p:cNvCxnSpPr/>
          <p:nvPr/>
        </p:nvCxnSpPr>
        <p:spPr>
          <a:xfrm flipV="1">
            <a:off x="6276443" y="1853312"/>
            <a:ext cx="216024" cy="57606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/>
          <p:cNvSpPr txBox="1"/>
          <p:nvPr/>
        </p:nvSpPr>
        <p:spPr>
          <a:xfrm>
            <a:off x="5556363" y="2391667"/>
            <a:ext cx="12695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8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點選後改名為</a:t>
            </a:r>
            <a:r>
              <a:rPr lang="en-US" altLang="zh-TW" sz="18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switch</a:t>
            </a:r>
            <a:endParaRPr lang="zh-TW" altLang="en-US" sz="1800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505" y="1484786"/>
            <a:ext cx="3023281" cy="3571503"/>
          </a:xfrm>
          <a:prstGeom prst="rect">
            <a:avLst/>
          </a:prstGeom>
        </p:spPr>
      </p:pic>
      <p:sp>
        <p:nvSpPr>
          <p:cNvPr id="14" name="圓角矩形 13"/>
          <p:cNvSpPr/>
          <p:nvPr/>
        </p:nvSpPr>
        <p:spPr>
          <a:xfrm>
            <a:off x="2339752" y="1772817"/>
            <a:ext cx="288032" cy="28589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800"/>
          </a:p>
        </p:txBody>
      </p:sp>
    </p:spTree>
    <p:extLst>
      <p:ext uri="{BB962C8B-B14F-4D97-AF65-F5344CB8AC3E}">
        <p14:creationId xmlns:p14="http://schemas.microsoft.com/office/powerpoint/2010/main" val="3549245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A5287-E07E-491F-8590-F22712E45F5F}" type="slidenum">
              <a:rPr lang="zh-TW" altLang="en-US" smtClean="0"/>
              <a:pPr/>
              <a:t>13</a:t>
            </a:fld>
            <a:endParaRPr lang="zh-TW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6444208" y="1578339"/>
            <a:ext cx="24482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8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雙擊點選</a:t>
            </a:r>
            <a:r>
              <a:rPr lang="en-US" altLang="zh-TW" sz="18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switch</a:t>
            </a:r>
            <a:r>
              <a:rPr lang="zh-TW" altLang="en-US" sz="18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後，將</a:t>
            </a:r>
            <a:r>
              <a:rPr lang="en-US" altLang="zh-TW" sz="18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GPIO</a:t>
            </a:r>
            <a:r>
              <a:rPr lang="zh-TW" altLang="en-US" sz="18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設定成</a:t>
            </a:r>
            <a:r>
              <a:rPr lang="en-US" altLang="zh-TW" sz="18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sws_2bits</a:t>
            </a:r>
            <a:endParaRPr lang="zh-TW" altLang="en-US" sz="1800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6179909" y="4653137"/>
            <a:ext cx="24482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8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雙擊點選</a:t>
            </a:r>
            <a:r>
              <a:rPr lang="en-US" altLang="zh-TW" sz="18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button</a:t>
            </a:r>
            <a:r>
              <a:rPr lang="zh-TW" altLang="en-US" sz="18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後，將</a:t>
            </a:r>
            <a:r>
              <a:rPr lang="en-US" altLang="zh-TW" sz="18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GPIO</a:t>
            </a:r>
            <a:r>
              <a:rPr lang="zh-TW" altLang="en-US" sz="18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設定成</a:t>
            </a:r>
            <a:r>
              <a:rPr lang="en-US" altLang="zh-TW" sz="18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btns_4bits</a:t>
            </a:r>
            <a:endParaRPr lang="zh-TW" altLang="en-US" sz="1800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615" y="22281"/>
            <a:ext cx="4566719" cy="3334712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4615" y="3370788"/>
            <a:ext cx="4512171" cy="3487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244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圖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705" y="2364244"/>
            <a:ext cx="5595913" cy="2998061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7704" y="17546"/>
            <a:ext cx="5032797" cy="2179223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A5287-E07E-491F-8590-F22712E45F5F}" type="slidenum">
              <a:rPr lang="zh-TW" altLang="en-US" smtClean="0"/>
              <a:pPr/>
              <a:t>14</a:t>
            </a:fld>
            <a:endParaRPr lang="zh-TW" altLang="en-US"/>
          </a:p>
        </p:txBody>
      </p:sp>
      <p:sp>
        <p:nvSpPr>
          <p:cNvPr id="6" name="圓角矩形 5"/>
          <p:cNvSpPr/>
          <p:nvPr/>
        </p:nvSpPr>
        <p:spPr>
          <a:xfrm>
            <a:off x="3391746" y="476673"/>
            <a:ext cx="1252263" cy="23843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800"/>
          </a:p>
        </p:txBody>
      </p:sp>
      <p:sp>
        <p:nvSpPr>
          <p:cNvPr id="9" name="圓角矩形 8"/>
          <p:cNvSpPr/>
          <p:nvPr/>
        </p:nvSpPr>
        <p:spPr>
          <a:xfrm>
            <a:off x="2411760" y="3863274"/>
            <a:ext cx="720080" cy="18184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800"/>
          </a:p>
        </p:txBody>
      </p:sp>
      <p:sp>
        <p:nvSpPr>
          <p:cNvPr id="10" name="圓角矩形 9"/>
          <p:cNvSpPr/>
          <p:nvPr/>
        </p:nvSpPr>
        <p:spPr>
          <a:xfrm>
            <a:off x="2411760" y="4368056"/>
            <a:ext cx="720080" cy="18184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80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396609"/>
            <a:ext cx="4316339" cy="1364896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0517" y="5665106"/>
            <a:ext cx="4626843" cy="919709"/>
          </a:xfrm>
          <a:prstGeom prst="rect">
            <a:avLst/>
          </a:prstGeom>
        </p:spPr>
      </p:pic>
      <p:sp>
        <p:nvSpPr>
          <p:cNvPr id="14" name="圓角矩形 13"/>
          <p:cNvSpPr/>
          <p:nvPr/>
        </p:nvSpPr>
        <p:spPr>
          <a:xfrm>
            <a:off x="7740352" y="5988136"/>
            <a:ext cx="288032" cy="24917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800"/>
          </a:p>
        </p:txBody>
      </p:sp>
    </p:spTree>
    <p:extLst>
      <p:ext uri="{BB962C8B-B14F-4D97-AF65-F5344CB8AC3E}">
        <p14:creationId xmlns:p14="http://schemas.microsoft.com/office/powerpoint/2010/main" val="2043986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A5287-E07E-491F-8590-F22712E45F5F}" type="slidenum">
              <a:rPr lang="zh-TW" altLang="en-US" smtClean="0"/>
              <a:pPr/>
              <a:t>15</a:t>
            </a:fld>
            <a:endParaRPr lang="zh-TW" altLang="en-US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47" y="116632"/>
            <a:ext cx="3391071" cy="2667643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0573" y="187766"/>
            <a:ext cx="5452311" cy="2432927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3685257" y="2723063"/>
            <a:ext cx="52565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8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點選並新增</a:t>
            </a:r>
            <a:r>
              <a:rPr lang="en-US" altLang="zh-TW" sz="18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GPIO</a:t>
            </a:r>
            <a:r>
              <a:rPr lang="zh-TW" altLang="en-US" sz="18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port</a:t>
            </a:r>
            <a:r>
              <a:rPr lang="zh-TW" altLang="en-US" sz="18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後，分別將名稱改成為</a:t>
            </a:r>
            <a:r>
              <a:rPr lang="en-US" altLang="zh-TW" sz="18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switch</a:t>
            </a:r>
            <a:r>
              <a:rPr lang="zh-TW" altLang="en-US" sz="18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和</a:t>
            </a:r>
            <a:r>
              <a:rPr lang="en-US" altLang="zh-TW" sz="18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button</a:t>
            </a:r>
            <a:endParaRPr lang="zh-TW" altLang="en-US" sz="1800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1" name="圓角矩形 10"/>
          <p:cNvSpPr/>
          <p:nvPr/>
        </p:nvSpPr>
        <p:spPr>
          <a:xfrm>
            <a:off x="971600" y="492893"/>
            <a:ext cx="576064" cy="27181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800"/>
          </a:p>
        </p:txBody>
      </p:sp>
      <p:sp>
        <p:nvSpPr>
          <p:cNvPr id="12" name="圓角矩形 11"/>
          <p:cNvSpPr/>
          <p:nvPr/>
        </p:nvSpPr>
        <p:spPr>
          <a:xfrm>
            <a:off x="1403648" y="2420889"/>
            <a:ext cx="1934232" cy="19980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800"/>
          </a:p>
        </p:txBody>
      </p:sp>
      <p:sp>
        <p:nvSpPr>
          <p:cNvPr id="13" name="圓角矩形 12"/>
          <p:cNvSpPr/>
          <p:nvPr/>
        </p:nvSpPr>
        <p:spPr>
          <a:xfrm>
            <a:off x="4126882" y="2099597"/>
            <a:ext cx="589135" cy="27181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800"/>
          </a:p>
        </p:txBody>
      </p:sp>
      <p:pic>
        <p:nvPicPr>
          <p:cNvPr id="15" name="圖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5976" y="3801228"/>
            <a:ext cx="4392488" cy="978637"/>
          </a:xfrm>
          <a:prstGeom prst="rect">
            <a:avLst/>
          </a:prstGeom>
        </p:spPr>
      </p:pic>
      <p:sp>
        <p:nvSpPr>
          <p:cNvPr id="16" name="圓角矩形 15"/>
          <p:cNvSpPr/>
          <p:nvPr/>
        </p:nvSpPr>
        <p:spPr>
          <a:xfrm>
            <a:off x="7236296" y="4018734"/>
            <a:ext cx="432048" cy="27181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800"/>
          </a:p>
        </p:txBody>
      </p:sp>
      <p:pic>
        <p:nvPicPr>
          <p:cNvPr id="17" name="圖片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5997" y="5430877"/>
            <a:ext cx="3436417" cy="1027652"/>
          </a:xfrm>
          <a:prstGeom prst="rect">
            <a:avLst/>
          </a:prstGeom>
        </p:spPr>
      </p:pic>
      <p:sp>
        <p:nvSpPr>
          <p:cNvPr id="18" name="文字方塊 17"/>
          <p:cNvSpPr txBox="1"/>
          <p:nvPr/>
        </p:nvSpPr>
        <p:spPr>
          <a:xfrm>
            <a:off x="4716016" y="4941558"/>
            <a:ext cx="40543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8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利用工具幫忙檢查目前是否有問題</a:t>
            </a:r>
          </a:p>
        </p:txBody>
      </p:sp>
      <p:sp>
        <p:nvSpPr>
          <p:cNvPr id="19" name="向下箭號 18"/>
          <p:cNvSpPr/>
          <p:nvPr/>
        </p:nvSpPr>
        <p:spPr>
          <a:xfrm>
            <a:off x="3853555" y="3208865"/>
            <a:ext cx="273328" cy="337303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80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1662" y="3829735"/>
            <a:ext cx="2924175" cy="2647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081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A5287-E07E-491F-8590-F22712E45F5F}" type="slidenum">
              <a:rPr lang="zh-TW" altLang="en-US" smtClean="0"/>
              <a:pPr/>
              <a:t>16</a:t>
            </a:fld>
            <a:endParaRPr lang="zh-TW" altLang="en-US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1412776"/>
            <a:ext cx="3960440" cy="3176869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179512" y="4725145"/>
            <a:ext cx="29523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8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點滑鼠右鍵，選擇</a:t>
            </a:r>
            <a:r>
              <a:rPr lang="en-US" altLang="zh-TW" sz="18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Generate Output Products</a:t>
            </a:r>
            <a:endParaRPr lang="zh-TW" altLang="en-US" sz="1800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6017" y="836712"/>
            <a:ext cx="3781425" cy="5191125"/>
          </a:xfrm>
          <a:prstGeom prst="rect">
            <a:avLst/>
          </a:prstGeom>
        </p:spPr>
      </p:pic>
      <p:sp>
        <p:nvSpPr>
          <p:cNvPr id="8" name="圓角矩形 7"/>
          <p:cNvSpPr/>
          <p:nvPr/>
        </p:nvSpPr>
        <p:spPr>
          <a:xfrm>
            <a:off x="6390704" y="5517232"/>
            <a:ext cx="917600" cy="36004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800"/>
          </a:p>
        </p:txBody>
      </p:sp>
    </p:spTree>
    <p:extLst>
      <p:ext uri="{BB962C8B-B14F-4D97-AF65-F5344CB8AC3E}">
        <p14:creationId xmlns:p14="http://schemas.microsoft.com/office/powerpoint/2010/main" val="4057285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A5287-E07E-491F-8590-F22712E45F5F}" type="slidenum">
              <a:rPr lang="zh-TW" altLang="en-US" smtClean="0"/>
              <a:pPr/>
              <a:t>17</a:t>
            </a:fld>
            <a:endParaRPr lang="zh-TW" altLang="en-US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585" y="126181"/>
            <a:ext cx="3273143" cy="2870771"/>
          </a:xfrm>
          <a:prstGeom prst="rect">
            <a:avLst/>
          </a:prstGeom>
        </p:spPr>
      </p:pic>
      <p:sp>
        <p:nvSpPr>
          <p:cNvPr id="9" name="文字方塊 8"/>
          <p:cNvSpPr txBox="1"/>
          <p:nvPr/>
        </p:nvSpPr>
        <p:spPr>
          <a:xfrm>
            <a:off x="4149316" y="476674"/>
            <a:ext cx="29523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8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點滑鼠右鍵，選擇</a:t>
            </a:r>
            <a:r>
              <a:rPr lang="en-US" altLang="zh-TW" sz="18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Create HDL Wrapper</a:t>
            </a:r>
            <a:endParaRPr lang="zh-TW" altLang="en-US" sz="1800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7545" y="1320284"/>
            <a:ext cx="3278684" cy="1946517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5407" y="3513416"/>
            <a:ext cx="3724275" cy="317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411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5" y="188639"/>
            <a:ext cx="1908148" cy="6388819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A5287-E07E-491F-8590-F22712E45F5F}" type="slidenum">
              <a:rPr lang="zh-TW" altLang="en-US" smtClean="0"/>
              <a:pPr/>
              <a:t>18</a:t>
            </a:fld>
            <a:endParaRPr lang="zh-TW" altLang="en-US"/>
          </a:p>
        </p:txBody>
      </p:sp>
      <p:sp>
        <p:nvSpPr>
          <p:cNvPr id="6" name="圓角矩形 5"/>
          <p:cNvSpPr/>
          <p:nvPr/>
        </p:nvSpPr>
        <p:spPr>
          <a:xfrm>
            <a:off x="1268511" y="5949280"/>
            <a:ext cx="1224136" cy="25384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800">
              <a:solidFill>
                <a:prstClr val="white"/>
              </a:solidFill>
            </a:endParaRP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1075" y="3196083"/>
            <a:ext cx="3495675" cy="3381375"/>
          </a:xfrm>
          <a:prstGeom prst="rect">
            <a:avLst/>
          </a:prstGeom>
        </p:spPr>
      </p:pic>
      <p:sp>
        <p:nvSpPr>
          <p:cNvPr id="14" name="圓角矩形 13"/>
          <p:cNvSpPr/>
          <p:nvPr/>
        </p:nvSpPr>
        <p:spPr>
          <a:xfrm>
            <a:off x="6813624" y="6084849"/>
            <a:ext cx="936104" cy="36004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800">
              <a:solidFill>
                <a:prstClr val="white"/>
              </a:solidFill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7945" y="188639"/>
            <a:ext cx="3805735" cy="2970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A5287-E07E-491F-8590-F22712E45F5F}" type="slidenum">
              <a:rPr lang="zh-TW" altLang="en-US" smtClean="0"/>
              <a:pPr/>
              <a:t>19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661" y="173149"/>
            <a:ext cx="3103707" cy="3799731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3346" y="392558"/>
            <a:ext cx="3577605" cy="2882335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4116" y="3425861"/>
            <a:ext cx="3716065" cy="3113052"/>
          </a:xfrm>
          <a:prstGeom prst="rect">
            <a:avLst/>
          </a:prstGeom>
        </p:spPr>
      </p:pic>
      <p:sp>
        <p:nvSpPr>
          <p:cNvPr id="7" name="圓角矩形 6"/>
          <p:cNvSpPr/>
          <p:nvPr/>
        </p:nvSpPr>
        <p:spPr>
          <a:xfrm>
            <a:off x="4308203" y="4982386"/>
            <a:ext cx="3542748" cy="53484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8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2277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Introduction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從</a:t>
            </a:r>
            <a:r>
              <a:rPr lang="en-US" altLang="zh-TW" dirty="0"/>
              <a:t>AMD-Xilinx </a:t>
            </a:r>
            <a:r>
              <a:rPr lang="en-US" altLang="zh-TW" dirty="0" err="1"/>
              <a:t>Vivado</a:t>
            </a:r>
            <a:r>
              <a:rPr lang="zh-TW" altLang="en-US" dirty="0"/>
              <a:t>出發、開啟及返回，不用針對不同工具間進行專案檔的連結。</a:t>
            </a:r>
            <a:endParaRPr lang="en-US" altLang="zh-TW" dirty="0"/>
          </a:p>
          <a:p>
            <a:pPr lvl="1"/>
            <a:r>
              <a:rPr lang="zh-TW" altLang="en-US" dirty="0"/>
              <a:t>讓使用者可以從匯流排的系統觀點來檢視自己的電路設計，並且協助使用者可以很簡單地用</a:t>
            </a:r>
            <a:r>
              <a:rPr lang="en-US" altLang="zh-TW" dirty="0"/>
              <a:t>AXI</a:t>
            </a:r>
            <a:r>
              <a:rPr lang="zh-TW" altLang="en-US" dirty="0"/>
              <a:t>標準協定包裝自己的矽智財</a:t>
            </a:r>
            <a:r>
              <a:rPr lang="en-US" altLang="zh-TW" dirty="0"/>
              <a:t>(</a:t>
            </a:r>
            <a:r>
              <a:rPr lang="zh-TW" altLang="en-US" dirty="0"/>
              <a:t>即</a:t>
            </a:r>
            <a:r>
              <a:rPr lang="en-US" altLang="zh-TW" dirty="0"/>
              <a:t>SIP</a:t>
            </a:r>
            <a:r>
              <a:rPr lang="zh-TW" altLang="en-US" dirty="0"/>
              <a:t>的</a:t>
            </a:r>
            <a:r>
              <a:rPr lang="en-US" altLang="zh-TW" dirty="0"/>
              <a:t>Wrapping)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A5287-E07E-491F-8590-F22712E45F5F}" type="slidenum">
              <a:rPr lang="zh-TW" altLang="en-US" smtClean="0"/>
              <a:pPr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86325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A5287-E07E-491F-8590-F22712E45F5F}" type="slidenum">
              <a:rPr lang="zh-TW" altLang="en-US" smtClean="0"/>
              <a:pPr/>
              <a:t>20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620689"/>
            <a:ext cx="3797920" cy="3195811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5977" y="1340768"/>
            <a:ext cx="4686300" cy="3981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681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A5287-E07E-491F-8590-F22712E45F5F}" type="slidenum">
              <a:rPr lang="zh-TW" altLang="en-US" smtClean="0"/>
              <a:pPr/>
              <a:t>21</a:t>
            </a:fld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6260"/>
            <a:ext cx="3971259" cy="3946019"/>
          </a:xfrm>
          <a:prstGeom prst="rect">
            <a:avLst/>
          </a:prstGeom>
        </p:spPr>
      </p:pic>
      <p:sp>
        <p:nvSpPr>
          <p:cNvPr id="7" name="圓角矩形 6"/>
          <p:cNvSpPr/>
          <p:nvPr/>
        </p:nvSpPr>
        <p:spPr>
          <a:xfrm>
            <a:off x="1488428" y="3170189"/>
            <a:ext cx="936105" cy="28803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800">
              <a:solidFill>
                <a:prstClr val="white"/>
              </a:solidFill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1961" y="1052737"/>
            <a:ext cx="4464348" cy="1954471"/>
          </a:xfrm>
          <a:prstGeom prst="rect">
            <a:avLst/>
          </a:prstGeom>
        </p:spPr>
      </p:pic>
      <p:sp>
        <p:nvSpPr>
          <p:cNvPr id="10" name="圓角矩形 9"/>
          <p:cNvSpPr/>
          <p:nvPr/>
        </p:nvSpPr>
        <p:spPr>
          <a:xfrm>
            <a:off x="7236297" y="2663781"/>
            <a:ext cx="720081" cy="28803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800">
              <a:solidFill>
                <a:prstClr val="white"/>
              </a:solidFill>
            </a:endParaRP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9712" y="4077073"/>
            <a:ext cx="5105259" cy="2854393"/>
          </a:xfrm>
          <a:prstGeom prst="rect">
            <a:avLst/>
          </a:prstGeom>
        </p:spPr>
      </p:pic>
      <p:sp>
        <p:nvSpPr>
          <p:cNvPr id="12" name="圓角矩形 11"/>
          <p:cNvSpPr/>
          <p:nvPr/>
        </p:nvSpPr>
        <p:spPr>
          <a:xfrm>
            <a:off x="3707904" y="6002345"/>
            <a:ext cx="1008112" cy="23921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8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9011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A5287-E07E-491F-8590-F22712E45F5F}" type="slidenum">
              <a:rPr lang="zh-TW" altLang="en-US" smtClean="0"/>
              <a:pPr/>
              <a:t>22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59" y="1"/>
            <a:ext cx="3124452" cy="3418929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7929" y="545281"/>
            <a:ext cx="5437428" cy="2654225"/>
          </a:xfrm>
          <a:prstGeom prst="rect">
            <a:avLst/>
          </a:prstGeom>
        </p:spPr>
      </p:pic>
      <p:sp>
        <p:nvSpPr>
          <p:cNvPr id="7" name="圓角矩形 6"/>
          <p:cNvSpPr/>
          <p:nvPr/>
        </p:nvSpPr>
        <p:spPr>
          <a:xfrm>
            <a:off x="1625459" y="3204088"/>
            <a:ext cx="608940" cy="18656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800">
              <a:solidFill>
                <a:prstClr val="white"/>
              </a:solidFill>
            </a:endParaRPr>
          </a:p>
        </p:txBody>
      </p:sp>
      <p:sp>
        <p:nvSpPr>
          <p:cNvPr id="8" name="圓角矩形 7"/>
          <p:cNvSpPr/>
          <p:nvPr/>
        </p:nvSpPr>
        <p:spPr>
          <a:xfrm>
            <a:off x="8172401" y="2176583"/>
            <a:ext cx="608940" cy="18656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800">
              <a:solidFill>
                <a:prstClr val="white"/>
              </a:solidFill>
            </a:endParaRP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59" y="3599859"/>
            <a:ext cx="4969943" cy="3121616"/>
          </a:xfrm>
          <a:prstGeom prst="rect">
            <a:avLst/>
          </a:prstGeom>
        </p:spPr>
      </p:pic>
      <p:sp>
        <p:nvSpPr>
          <p:cNvPr id="10" name="圓角矩形 9"/>
          <p:cNvSpPr/>
          <p:nvPr/>
        </p:nvSpPr>
        <p:spPr>
          <a:xfrm>
            <a:off x="1071971" y="5488225"/>
            <a:ext cx="864096" cy="14401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800">
              <a:solidFill>
                <a:prstClr val="white"/>
              </a:solidFill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1952190" y="5598973"/>
            <a:ext cx="2966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8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選擇先前</a:t>
            </a:r>
            <a:r>
              <a:rPr lang="en-US" altLang="zh-TW" sz="18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Export Hardware Platform</a:t>
            </a:r>
            <a:r>
              <a:rPr lang="zh-TW" altLang="en-US" sz="18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所產生的</a:t>
            </a:r>
            <a:r>
              <a:rPr lang="en-US" altLang="zh-TW" sz="18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XSA</a:t>
            </a:r>
            <a:r>
              <a:rPr lang="zh-TW" altLang="en-US" sz="18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檔</a:t>
            </a:r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7278" y="3436119"/>
            <a:ext cx="3178469" cy="3285356"/>
          </a:xfrm>
          <a:prstGeom prst="rect">
            <a:avLst/>
          </a:prstGeom>
        </p:spPr>
      </p:pic>
      <p:sp>
        <p:nvSpPr>
          <p:cNvPr id="13" name="圓角矩形 12"/>
          <p:cNvSpPr/>
          <p:nvPr/>
        </p:nvSpPr>
        <p:spPr>
          <a:xfrm>
            <a:off x="6876256" y="6466904"/>
            <a:ext cx="576064" cy="20245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8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6815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A5287-E07E-491F-8590-F22712E45F5F}" type="slidenum">
              <a:rPr lang="zh-TW" altLang="en-US" smtClean="0"/>
              <a:pPr/>
              <a:t>23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1124744"/>
            <a:ext cx="4071221" cy="3528392"/>
          </a:xfrm>
          <a:prstGeom prst="rect">
            <a:avLst/>
          </a:prstGeom>
        </p:spPr>
      </p:pic>
      <p:sp>
        <p:nvSpPr>
          <p:cNvPr id="6" name="圓角矩形 5"/>
          <p:cNvSpPr/>
          <p:nvPr/>
        </p:nvSpPr>
        <p:spPr>
          <a:xfrm>
            <a:off x="1115617" y="1844824"/>
            <a:ext cx="536932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800">
              <a:solidFill>
                <a:prstClr val="white"/>
              </a:solidFill>
            </a:endParaRPr>
          </a:p>
        </p:txBody>
      </p:sp>
      <p:sp>
        <p:nvSpPr>
          <p:cNvPr id="7" name="圓角矩形 6"/>
          <p:cNvSpPr/>
          <p:nvPr/>
        </p:nvSpPr>
        <p:spPr>
          <a:xfrm>
            <a:off x="2237939" y="4365104"/>
            <a:ext cx="792088" cy="28803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800">
              <a:solidFill>
                <a:prstClr val="white"/>
              </a:solidFill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0032" y="1116603"/>
            <a:ext cx="4217760" cy="3659988"/>
          </a:xfrm>
          <a:prstGeom prst="rect">
            <a:avLst/>
          </a:prstGeom>
        </p:spPr>
      </p:pic>
      <p:sp>
        <p:nvSpPr>
          <p:cNvPr id="9" name="圓角矩形 8"/>
          <p:cNvSpPr/>
          <p:nvPr/>
        </p:nvSpPr>
        <p:spPr>
          <a:xfrm>
            <a:off x="7164288" y="4489258"/>
            <a:ext cx="648072" cy="28733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8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7279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A5287-E07E-491F-8590-F22712E45F5F}" type="slidenum">
              <a:rPr lang="zh-TW" altLang="en-US" smtClean="0"/>
              <a:pPr/>
              <a:t>24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97" y="116632"/>
            <a:ext cx="4046211" cy="3528392"/>
          </a:xfrm>
          <a:prstGeom prst="rect">
            <a:avLst/>
          </a:prstGeom>
        </p:spPr>
      </p:pic>
      <p:sp>
        <p:nvSpPr>
          <p:cNvPr id="6" name="圓角矩形 5"/>
          <p:cNvSpPr/>
          <p:nvPr/>
        </p:nvSpPr>
        <p:spPr>
          <a:xfrm>
            <a:off x="289793" y="1268760"/>
            <a:ext cx="792088" cy="14401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800">
              <a:solidFill>
                <a:prstClr val="white"/>
              </a:solidFill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1961" y="116633"/>
            <a:ext cx="5448347" cy="3922391"/>
          </a:xfrm>
          <a:prstGeom prst="rect">
            <a:avLst/>
          </a:prstGeom>
        </p:spPr>
      </p:pic>
      <p:sp>
        <p:nvSpPr>
          <p:cNvPr id="7" name="圓角矩形 6"/>
          <p:cNvSpPr/>
          <p:nvPr/>
        </p:nvSpPr>
        <p:spPr>
          <a:xfrm>
            <a:off x="5852480" y="1180166"/>
            <a:ext cx="432048" cy="18099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800">
              <a:solidFill>
                <a:prstClr val="white"/>
              </a:solidFill>
            </a:endParaRP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9912" y="3371259"/>
            <a:ext cx="3024336" cy="3508703"/>
          </a:xfrm>
          <a:prstGeom prst="rect">
            <a:avLst/>
          </a:prstGeom>
        </p:spPr>
      </p:pic>
      <p:sp>
        <p:nvSpPr>
          <p:cNvPr id="10" name="圓角矩形 9"/>
          <p:cNvSpPr/>
          <p:nvPr/>
        </p:nvSpPr>
        <p:spPr>
          <a:xfrm>
            <a:off x="3779912" y="5868132"/>
            <a:ext cx="864096" cy="18099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8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1854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A5287-E07E-491F-8590-F22712E45F5F}" type="slidenum">
              <a:rPr lang="zh-TW" altLang="en-US" smtClean="0"/>
              <a:pPr/>
              <a:t>25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539552" y="170042"/>
            <a:ext cx="8208912" cy="67403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//======== lab1_1.c =======//</a:t>
            </a:r>
          </a:p>
          <a:p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#include "</a:t>
            </a:r>
            <a:r>
              <a:rPr lang="en-US" altLang="zh-TW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xparameters.h</a:t>
            </a:r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</a:t>
            </a:r>
          </a:p>
          <a:p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#include "</a:t>
            </a:r>
            <a:r>
              <a:rPr lang="en-US" altLang="zh-TW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xgpio.h</a:t>
            </a:r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</a:t>
            </a:r>
          </a:p>
          <a:p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#include "</a:t>
            </a:r>
            <a:r>
              <a:rPr lang="en-US" altLang="zh-TW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sleep.h</a:t>
            </a:r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</a:t>
            </a:r>
          </a:p>
          <a:p>
            <a:endParaRPr lang="en-US" altLang="zh-TW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main (void)</a:t>
            </a:r>
          </a:p>
          <a:p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{</a:t>
            </a:r>
          </a:p>
          <a:p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altLang="zh-TW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XGpio</a:t>
            </a:r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dip, push;</a:t>
            </a:r>
          </a:p>
          <a:p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altLang="zh-TW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psb_check</a:t>
            </a:r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TW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dip_check</a:t>
            </a:r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	</a:t>
            </a:r>
            <a:r>
              <a:rPr lang="en-US" altLang="zh-TW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xil_printf</a:t>
            </a:r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("-- Start of the Program --\r\n");</a:t>
            </a:r>
          </a:p>
          <a:p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	</a:t>
            </a:r>
            <a:r>
              <a:rPr lang="en-US" altLang="zh-TW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XGpio_Initialize</a:t>
            </a:r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(&amp;dip, XPAR_SWITCH_DEVICE_ID);</a:t>
            </a:r>
          </a:p>
          <a:p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	</a:t>
            </a:r>
            <a:r>
              <a:rPr lang="en-US" altLang="zh-TW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XGpio_SetDataDirection</a:t>
            </a:r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(&amp;dip, 1, 0xffffffff); </a:t>
            </a:r>
          </a:p>
          <a:p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// GPIO setting: pointer, channel(1 or 2), input/output(0: output, 1: input)</a:t>
            </a:r>
          </a:p>
          <a:p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	</a:t>
            </a:r>
            <a:r>
              <a:rPr lang="en-US" altLang="zh-TW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XGpio_Initialize</a:t>
            </a:r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(&amp;push, XPAR_BUTTON_DEVICE_ID);</a:t>
            </a:r>
          </a:p>
          <a:p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altLang="zh-TW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XGpio_SetDataDirection</a:t>
            </a:r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(&amp;push, 1, 0xffffffff);</a:t>
            </a:r>
          </a:p>
          <a:p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while (1){</a:t>
            </a:r>
          </a:p>
          <a:p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  	</a:t>
            </a:r>
            <a:r>
              <a:rPr lang="en-US" altLang="zh-TW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psb_check</a:t>
            </a:r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altLang="zh-TW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XGpio_DiscreteRead</a:t>
            </a:r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(&amp;push, 1);</a:t>
            </a:r>
          </a:p>
          <a:p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// Read GPIO: pointer, channel, </a:t>
            </a:r>
          </a:p>
          <a:p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  	</a:t>
            </a:r>
            <a:r>
              <a:rPr lang="en-US" altLang="zh-TW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xil_printf</a:t>
            </a:r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("Push Buttons Status %x\r\n", </a:t>
            </a:r>
            <a:r>
              <a:rPr lang="en-US" altLang="zh-TW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psb_check</a:t>
            </a:r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);</a:t>
            </a:r>
          </a:p>
          <a:p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  	</a:t>
            </a:r>
            <a:r>
              <a:rPr lang="en-US" altLang="zh-TW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dip_check</a:t>
            </a:r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altLang="zh-TW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XGpio_DiscreteRead</a:t>
            </a:r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(&amp;dip, 1);</a:t>
            </a:r>
          </a:p>
          <a:p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  	</a:t>
            </a:r>
            <a:r>
              <a:rPr lang="en-US" altLang="zh-TW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xil_printf</a:t>
            </a:r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("DIP Switch Status %x\r\n", </a:t>
            </a:r>
            <a:r>
              <a:rPr lang="en-US" altLang="zh-TW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dip_check</a:t>
            </a:r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);</a:t>
            </a:r>
          </a:p>
          <a:p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  	sleep(1);</a:t>
            </a:r>
          </a:p>
          <a:p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}</a:t>
            </a:r>
          </a:p>
          <a:p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4716016" y="404665"/>
            <a:ext cx="31683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8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將程式碼複制至</a:t>
            </a:r>
            <a:r>
              <a:rPr lang="en-US" altLang="zh-TW" sz="18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lab1_1.c</a:t>
            </a:r>
            <a:r>
              <a:rPr lang="zh-TW" altLang="en-US" sz="18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檔中，並儲存</a:t>
            </a:r>
          </a:p>
        </p:txBody>
      </p:sp>
    </p:spTree>
    <p:extLst>
      <p:ext uri="{BB962C8B-B14F-4D97-AF65-F5344CB8AC3E}">
        <p14:creationId xmlns:p14="http://schemas.microsoft.com/office/powerpoint/2010/main" val="3359254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A5287-E07E-491F-8590-F22712E45F5F}" type="slidenum">
              <a:rPr lang="zh-TW" altLang="en-US" smtClean="0"/>
              <a:pPr/>
              <a:t>26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1575342"/>
            <a:ext cx="2904835" cy="3917999"/>
          </a:xfrm>
          <a:prstGeom prst="rect">
            <a:avLst/>
          </a:prstGeom>
        </p:spPr>
      </p:pic>
      <p:sp>
        <p:nvSpPr>
          <p:cNvPr id="6" name="圓角矩形 5"/>
          <p:cNvSpPr/>
          <p:nvPr/>
        </p:nvSpPr>
        <p:spPr>
          <a:xfrm>
            <a:off x="1519383" y="3562622"/>
            <a:ext cx="864096" cy="18099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800">
              <a:solidFill>
                <a:prstClr val="white"/>
              </a:solidFill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623817" y="1126354"/>
            <a:ext cx="4028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8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右鍵點選</a:t>
            </a:r>
            <a:r>
              <a:rPr lang="en-US" altLang="zh-TW" sz="18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lab1_1</a:t>
            </a:r>
            <a:r>
              <a:rPr lang="zh-TW" altLang="en-US" sz="18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後，選擇</a:t>
            </a:r>
            <a:r>
              <a:rPr lang="en-US" altLang="zh-TW" sz="18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Build Project</a:t>
            </a:r>
            <a:endParaRPr lang="zh-TW" altLang="en-US" sz="1800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9992" y="2529873"/>
            <a:ext cx="4328517" cy="2180115"/>
          </a:xfrm>
          <a:prstGeom prst="rect">
            <a:avLst/>
          </a:prstGeom>
        </p:spPr>
      </p:pic>
      <p:sp>
        <p:nvSpPr>
          <p:cNvPr id="9" name="文字方塊 8"/>
          <p:cNvSpPr txBox="1"/>
          <p:nvPr/>
        </p:nvSpPr>
        <p:spPr>
          <a:xfrm>
            <a:off x="4800003" y="4709987"/>
            <a:ext cx="4028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8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等</a:t>
            </a:r>
            <a:r>
              <a:rPr lang="en-US" altLang="zh-TW" sz="18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Build Finished</a:t>
            </a:r>
            <a:r>
              <a:rPr lang="zh-TW" altLang="en-US" sz="18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出現即表示編譯完成</a:t>
            </a:r>
          </a:p>
        </p:txBody>
      </p:sp>
    </p:spTree>
    <p:extLst>
      <p:ext uri="{BB962C8B-B14F-4D97-AF65-F5344CB8AC3E}">
        <p14:creationId xmlns:p14="http://schemas.microsoft.com/office/powerpoint/2010/main" val="1296876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A5287-E07E-491F-8590-F22712E45F5F}" type="slidenum">
              <a:rPr lang="zh-TW" altLang="en-US" smtClean="0"/>
              <a:pPr/>
              <a:t>27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331"/>
          <a:stretch/>
        </p:blipFill>
        <p:spPr>
          <a:xfrm rot="5400000">
            <a:off x="1248095" y="3839270"/>
            <a:ext cx="2952328" cy="2497207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47" t="35214" r="42191" b="19637"/>
          <a:stretch/>
        </p:blipFill>
        <p:spPr>
          <a:xfrm>
            <a:off x="5199763" y="763881"/>
            <a:ext cx="2520280" cy="2124943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976" r="36743"/>
          <a:stretch/>
        </p:blipFill>
        <p:spPr>
          <a:xfrm>
            <a:off x="539553" y="283223"/>
            <a:ext cx="3826591" cy="3086259"/>
          </a:xfrm>
          <a:prstGeom prst="rect">
            <a:avLst/>
          </a:prstGeom>
        </p:spPr>
      </p:pic>
      <p:sp>
        <p:nvSpPr>
          <p:cNvPr id="9" name="圓角矩形 8"/>
          <p:cNvSpPr/>
          <p:nvPr/>
        </p:nvSpPr>
        <p:spPr>
          <a:xfrm>
            <a:off x="3635897" y="1421188"/>
            <a:ext cx="730247" cy="27962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800"/>
          </a:p>
        </p:txBody>
      </p:sp>
      <p:sp>
        <p:nvSpPr>
          <p:cNvPr id="10" name="文字方塊 9"/>
          <p:cNvSpPr txBox="1"/>
          <p:nvPr/>
        </p:nvSpPr>
        <p:spPr>
          <a:xfrm>
            <a:off x="5076056" y="297982"/>
            <a:ext cx="3240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8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調整</a:t>
            </a:r>
            <a:r>
              <a:rPr lang="en-US" altLang="zh-TW" sz="18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boot mode</a:t>
            </a:r>
            <a:r>
              <a:rPr lang="zh-TW" altLang="en-US" sz="18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成</a:t>
            </a:r>
            <a:r>
              <a:rPr lang="en-US" altLang="zh-TW" sz="18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JTAG</a:t>
            </a:r>
            <a:endParaRPr lang="zh-TW" altLang="en-US" sz="1800" b="1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1" name="向右箭號 10"/>
          <p:cNvSpPr/>
          <p:nvPr/>
        </p:nvSpPr>
        <p:spPr>
          <a:xfrm>
            <a:off x="4602932" y="1445024"/>
            <a:ext cx="360040" cy="288032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800"/>
          </a:p>
        </p:txBody>
      </p:sp>
      <p:sp>
        <p:nvSpPr>
          <p:cNvPr id="12" name="圓角矩形 11"/>
          <p:cNvSpPr/>
          <p:nvPr/>
        </p:nvSpPr>
        <p:spPr>
          <a:xfrm>
            <a:off x="1110534" y="5236357"/>
            <a:ext cx="1572639" cy="75161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800"/>
          </a:p>
        </p:txBody>
      </p:sp>
      <p:sp>
        <p:nvSpPr>
          <p:cNvPr id="13" name="文字方塊 12"/>
          <p:cNvSpPr txBox="1"/>
          <p:nvPr/>
        </p:nvSpPr>
        <p:spPr>
          <a:xfrm>
            <a:off x="11506" y="4001823"/>
            <a:ext cx="16771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全部接好後再開啟電源</a:t>
            </a:r>
            <a:r>
              <a:rPr lang="en-US" altLang="zh-TW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!!!</a:t>
            </a:r>
            <a:endParaRPr lang="zh-TW" altLang="en-US" b="1" dirty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14" name="圖片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5532" y="3593163"/>
            <a:ext cx="2940387" cy="2887880"/>
          </a:xfrm>
          <a:prstGeom prst="rect">
            <a:avLst/>
          </a:prstGeom>
        </p:spPr>
      </p:pic>
      <p:sp>
        <p:nvSpPr>
          <p:cNvPr id="15" name="文字方塊 14"/>
          <p:cNvSpPr txBox="1"/>
          <p:nvPr/>
        </p:nvSpPr>
        <p:spPr>
          <a:xfrm>
            <a:off x="7965917" y="3863324"/>
            <a:ext cx="117808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8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依據作業系統配置的序列埠編號進行設定</a:t>
            </a:r>
          </a:p>
        </p:txBody>
      </p:sp>
      <p:sp>
        <p:nvSpPr>
          <p:cNvPr id="16" name="圓角矩形 15"/>
          <p:cNvSpPr/>
          <p:nvPr/>
        </p:nvSpPr>
        <p:spPr>
          <a:xfrm>
            <a:off x="6012161" y="4226181"/>
            <a:ext cx="1953759" cy="28294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800"/>
          </a:p>
        </p:txBody>
      </p:sp>
      <p:sp>
        <p:nvSpPr>
          <p:cNvPr id="17" name="向右箭號 16"/>
          <p:cNvSpPr/>
          <p:nvPr/>
        </p:nvSpPr>
        <p:spPr>
          <a:xfrm>
            <a:off x="4337987" y="4893087"/>
            <a:ext cx="360040" cy="288032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800"/>
          </a:p>
        </p:txBody>
      </p:sp>
    </p:spTree>
    <p:extLst>
      <p:ext uri="{BB962C8B-B14F-4D97-AF65-F5344CB8AC3E}">
        <p14:creationId xmlns:p14="http://schemas.microsoft.com/office/powerpoint/2010/main" val="1439855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A5287-E07E-491F-8590-F22712E45F5F}" type="slidenum">
              <a:rPr lang="zh-TW" altLang="en-US" smtClean="0"/>
              <a:pPr/>
              <a:t>28</a:t>
            </a:fld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5" y="188641"/>
            <a:ext cx="5193804" cy="3599273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2161" y="806418"/>
            <a:ext cx="2467319" cy="3962953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268" y="4045571"/>
            <a:ext cx="4932040" cy="2318323"/>
          </a:xfrm>
          <a:prstGeom prst="rect">
            <a:avLst/>
          </a:prstGeom>
        </p:spPr>
      </p:pic>
      <p:sp>
        <p:nvSpPr>
          <p:cNvPr id="9" name="圓角矩形 8"/>
          <p:cNvSpPr/>
          <p:nvPr/>
        </p:nvSpPr>
        <p:spPr>
          <a:xfrm>
            <a:off x="1403648" y="5733256"/>
            <a:ext cx="720080" cy="57606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800"/>
          </a:p>
        </p:txBody>
      </p:sp>
      <p:sp>
        <p:nvSpPr>
          <p:cNvPr id="10" name="圓角矩形 9"/>
          <p:cNvSpPr/>
          <p:nvPr/>
        </p:nvSpPr>
        <p:spPr>
          <a:xfrm>
            <a:off x="3381634" y="5805264"/>
            <a:ext cx="1478399" cy="42225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80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2307E644-9BB0-48A3-9008-88A2152C3AC6}"/>
              </a:ext>
            </a:extLst>
          </p:cNvPr>
          <p:cNvSpPr/>
          <p:nvPr/>
        </p:nvSpPr>
        <p:spPr>
          <a:xfrm>
            <a:off x="5403614" y="5066995"/>
            <a:ext cx="3684409" cy="1077026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zh-TW" altLang="en-US" sz="2133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將終端機畫面與</a:t>
            </a:r>
            <a:r>
              <a:rPr lang="en-US" altLang="zh-TW" sz="2133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FPGA</a:t>
            </a:r>
            <a:r>
              <a:rPr lang="zh-TW" altLang="en-US" sz="2133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平台運作畫面照相或錄影後傳到雲端學院對應的作業區</a:t>
            </a:r>
          </a:p>
        </p:txBody>
      </p:sp>
    </p:spTree>
    <p:extLst>
      <p:ext uri="{BB962C8B-B14F-4D97-AF65-F5344CB8AC3E}">
        <p14:creationId xmlns:p14="http://schemas.microsoft.com/office/powerpoint/2010/main" val="870133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Lab 1-2: </a:t>
            </a:r>
            <a:r>
              <a:rPr lang="zh-TW" altLang="en-US" dirty="0"/>
              <a:t>加入使用者</a:t>
            </a:r>
            <a:r>
              <a:rPr lang="en-US" altLang="zh-TW" dirty="0"/>
              <a:t>IP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A5287-E07E-491F-8590-F22712E45F5F}" type="slidenum">
              <a:rPr lang="zh-TW" altLang="en-US" smtClean="0"/>
              <a:pPr/>
              <a:t>29</a:t>
            </a:fld>
            <a:endParaRPr lang="zh-TW" altLang="en-US"/>
          </a:p>
        </p:txBody>
      </p:sp>
      <p:pic>
        <p:nvPicPr>
          <p:cNvPr id="5" name="Picture 27"/>
          <p:cNvPicPr/>
          <p:nvPr/>
        </p:nvPicPr>
        <p:blipFill>
          <a:blip r:embed="rId2"/>
          <a:stretch>
            <a:fillRect/>
          </a:stretch>
        </p:blipFill>
        <p:spPr>
          <a:xfrm>
            <a:off x="1043608" y="2109105"/>
            <a:ext cx="7200800" cy="3508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572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Introduction (cont’d)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3000" dirty="0" err="1"/>
              <a:t>Vivado</a:t>
            </a:r>
            <a:r>
              <a:rPr lang="zh-TW" altLang="en-US" sz="3000" dirty="0"/>
              <a:t>主要是完成對硬體架構的設計</a:t>
            </a:r>
            <a:endParaRPr lang="en-US" altLang="zh-TW" sz="3000" dirty="0"/>
          </a:p>
          <a:p>
            <a:pPr lvl="1"/>
            <a:r>
              <a:rPr lang="zh-TW" altLang="en-US" dirty="0"/>
              <a:t>繪製</a:t>
            </a:r>
            <a:r>
              <a:rPr lang="en-US" altLang="zh-TW" dirty="0"/>
              <a:t>RTL</a:t>
            </a:r>
            <a:r>
              <a:rPr lang="zh-TW" altLang="en-US" dirty="0"/>
              <a:t>電路</a:t>
            </a:r>
            <a:r>
              <a:rPr lang="en-US" altLang="zh-TW" dirty="0"/>
              <a:t>(RTL Schematic)</a:t>
            </a:r>
          </a:p>
          <a:p>
            <a:pPr lvl="1"/>
            <a:r>
              <a:rPr lang="zh-TW" altLang="en-US" dirty="0"/>
              <a:t>電路高階合成</a:t>
            </a:r>
            <a:r>
              <a:rPr lang="en-US" altLang="zh-TW" dirty="0"/>
              <a:t>(Synthesis)</a:t>
            </a:r>
          </a:p>
          <a:p>
            <a:pPr lvl="1"/>
            <a:r>
              <a:rPr lang="en-US" altLang="zh-TW" dirty="0"/>
              <a:t>FPGA</a:t>
            </a:r>
            <a:r>
              <a:rPr lang="zh-TW" altLang="en-US" dirty="0"/>
              <a:t>內的實現</a:t>
            </a:r>
            <a:r>
              <a:rPr lang="en-US" altLang="zh-TW" dirty="0"/>
              <a:t>(Implementation)</a:t>
            </a:r>
          </a:p>
          <a:p>
            <a:r>
              <a:rPr lang="en-US" altLang="zh-TW" sz="3000" dirty="0" err="1"/>
              <a:t>Vitis</a:t>
            </a:r>
            <a:r>
              <a:rPr lang="zh-TW" altLang="en-US" sz="3000" dirty="0"/>
              <a:t>是用來撰寫軟體程式並運作於</a:t>
            </a:r>
            <a:r>
              <a:rPr lang="en-US" altLang="zh-TW" sz="3000" dirty="0"/>
              <a:t>FPGA</a:t>
            </a:r>
            <a:r>
              <a:rPr lang="zh-TW" altLang="en-US" sz="3000" dirty="0"/>
              <a:t>上，其涵蓋</a:t>
            </a:r>
            <a:r>
              <a:rPr lang="en-US" altLang="zh-TW" sz="3000" dirty="0"/>
              <a:t>Xilinx SDK</a:t>
            </a:r>
            <a:r>
              <a:rPr lang="zh-TW" altLang="en-US" sz="3000" dirty="0"/>
              <a:t>、</a:t>
            </a:r>
            <a:r>
              <a:rPr lang="en-US" altLang="zh-TW" sz="3000" dirty="0" err="1"/>
              <a:t>Vivado</a:t>
            </a:r>
            <a:r>
              <a:rPr lang="en-US" altLang="zh-TW" sz="3000" dirty="0"/>
              <a:t> High-Level Synthesis (HLS)</a:t>
            </a:r>
            <a:r>
              <a:rPr lang="zh-TW" altLang="en-US" sz="3000" dirty="0"/>
              <a:t>和</a:t>
            </a:r>
            <a:r>
              <a:rPr lang="en-US" altLang="zh-TW" sz="3000" dirty="0"/>
              <a:t>SDSoC</a:t>
            </a:r>
            <a:endParaRPr lang="zh-TW" altLang="en-US" sz="30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A5287-E07E-491F-8590-F22712E45F5F}" type="slidenum">
              <a:rPr lang="zh-TW" altLang="en-US" smtClean="0"/>
              <a:pPr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76991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1920" y="95777"/>
            <a:ext cx="3679408" cy="3347857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9183" y="3446936"/>
            <a:ext cx="4120980" cy="3411064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A5287-E07E-491F-8590-F22712E45F5F}" type="slidenum">
              <a:rPr lang="zh-TW" altLang="en-US" smtClean="0"/>
              <a:pPr/>
              <a:t>30</a:t>
            </a:fld>
            <a:endParaRPr lang="zh-TW" altLang="en-US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425" y="169522"/>
            <a:ext cx="1915776" cy="3240583"/>
          </a:xfrm>
          <a:prstGeom prst="rect">
            <a:avLst/>
          </a:prstGeom>
        </p:spPr>
      </p:pic>
      <p:sp>
        <p:nvSpPr>
          <p:cNvPr id="12" name="文字方塊 11"/>
          <p:cNvSpPr txBox="1"/>
          <p:nvPr/>
        </p:nvSpPr>
        <p:spPr>
          <a:xfrm>
            <a:off x="1372314" y="2156510"/>
            <a:ext cx="19035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8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重新開啟</a:t>
            </a:r>
            <a:r>
              <a:rPr lang="en-US" altLang="zh-TW" sz="1800" dirty="0" err="1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vivado</a:t>
            </a:r>
            <a:r>
              <a:rPr lang="zh-TW" altLang="en-US" sz="18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，選取Ｍ</a:t>
            </a:r>
            <a:r>
              <a:rPr lang="en-US" altLang="zh-TW" sz="1800" dirty="0" err="1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anage</a:t>
            </a:r>
            <a:r>
              <a:rPr lang="en-US" altLang="zh-TW" sz="18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IP</a:t>
            </a:r>
            <a:endParaRPr lang="zh-TW" altLang="en-US" sz="1800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9" name="圓角矩形 8"/>
          <p:cNvSpPr/>
          <p:nvPr/>
        </p:nvSpPr>
        <p:spPr>
          <a:xfrm>
            <a:off x="2324085" y="5445224"/>
            <a:ext cx="4048116" cy="43204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800"/>
          </a:p>
        </p:txBody>
      </p:sp>
      <p:sp>
        <p:nvSpPr>
          <p:cNvPr id="14" name="圓角矩形 13"/>
          <p:cNvSpPr/>
          <p:nvPr/>
        </p:nvSpPr>
        <p:spPr>
          <a:xfrm>
            <a:off x="6948264" y="1268760"/>
            <a:ext cx="288032" cy="28803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800"/>
          </a:p>
        </p:txBody>
      </p:sp>
    </p:spTree>
    <p:extLst>
      <p:ext uri="{BB962C8B-B14F-4D97-AF65-F5344CB8AC3E}">
        <p14:creationId xmlns:p14="http://schemas.microsoft.com/office/powerpoint/2010/main" val="3062069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A5287-E07E-491F-8590-F22712E45F5F}" type="slidenum">
              <a:rPr lang="zh-TW" altLang="en-US" smtClean="0"/>
              <a:pPr/>
              <a:t>31</a:t>
            </a:fld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3969" y="188641"/>
            <a:ext cx="4333475" cy="2850827"/>
          </a:xfrm>
          <a:prstGeom prst="rect">
            <a:avLst/>
          </a:prstGeom>
        </p:spPr>
      </p:pic>
      <p:sp>
        <p:nvSpPr>
          <p:cNvPr id="8" name="圓角矩形 7"/>
          <p:cNvSpPr/>
          <p:nvPr/>
        </p:nvSpPr>
        <p:spPr>
          <a:xfrm>
            <a:off x="4549528" y="2276872"/>
            <a:ext cx="3838897" cy="28803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800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7583" y="3483051"/>
            <a:ext cx="4385563" cy="287330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38" y="847924"/>
            <a:ext cx="4020111" cy="1428949"/>
          </a:xfrm>
          <a:prstGeom prst="rect">
            <a:avLst/>
          </a:prstGeom>
        </p:spPr>
      </p:pic>
      <p:sp>
        <p:nvSpPr>
          <p:cNvPr id="10" name="圓角矩形 9"/>
          <p:cNvSpPr/>
          <p:nvPr/>
        </p:nvSpPr>
        <p:spPr>
          <a:xfrm>
            <a:off x="1187625" y="1385172"/>
            <a:ext cx="1728193" cy="28803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800"/>
          </a:p>
        </p:txBody>
      </p:sp>
      <p:sp>
        <p:nvSpPr>
          <p:cNvPr id="11" name="文字方塊 10"/>
          <p:cNvSpPr txBox="1"/>
          <p:nvPr/>
        </p:nvSpPr>
        <p:spPr>
          <a:xfrm>
            <a:off x="683569" y="2331561"/>
            <a:ext cx="3240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8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點選後，下一個畫面點選</a:t>
            </a:r>
            <a:r>
              <a:rPr lang="en-US" altLang="zh-TW" sz="18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Next</a:t>
            </a:r>
            <a:endParaRPr lang="zh-TW" altLang="en-US" sz="1800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513" y="3483050"/>
            <a:ext cx="3794003" cy="3042295"/>
          </a:xfrm>
          <a:prstGeom prst="rect">
            <a:avLst/>
          </a:prstGeom>
        </p:spPr>
      </p:pic>
      <p:sp>
        <p:nvSpPr>
          <p:cNvPr id="12" name="圓角矩形 11"/>
          <p:cNvSpPr/>
          <p:nvPr/>
        </p:nvSpPr>
        <p:spPr>
          <a:xfrm>
            <a:off x="899593" y="4509120"/>
            <a:ext cx="792088" cy="28803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800"/>
          </a:p>
        </p:txBody>
      </p:sp>
    </p:spTree>
    <p:extLst>
      <p:ext uri="{BB962C8B-B14F-4D97-AF65-F5344CB8AC3E}">
        <p14:creationId xmlns:p14="http://schemas.microsoft.com/office/powerpoint/2010/main" val="4220622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1132892"/>
            <a:ext cx="4566512" cy="4154603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A5287-E07E-491F-8590-F22712E45F5F}" type="slidenum">
              <a:rPr lang="zh-TW" altLang="en-US" smtClean="0"/>
              <a:pPr/>
              <a:t>32</a:t>
            </a:fld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6084169" y="4365104"/>
            <a:ext cx="19607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8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開啟</a:t>
            </a:r>
            <a:r>
              <a:rPr lang="en-US" altLang="zh-TW" sz="18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ledhw_v1_0.v</a:t>
            </a:r>
            <a:endParaRPr lang="zh-TW" altLang="en-US" sz="1800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8" name="圓角矩形 7"/>
          <p:cNvSpPr/>
          <p:nvPr/>
        </p:nvSpPr>
        <p:spPr>
          <a:xfrm>
            <a:off x="1547664" y="3717032"/>
            <a:ext cx="507621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80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5480" y="2708921"/>
            <a:ext cx="3367832" cy="1509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599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A5287-E07E-491F-8590-F22712E45F5F}" type="slidenum">
              <a:rPr lang="zh-TW" altLang="en-US" smtClean="0"/>
              <a:pPr/>
              <a:t>33</a:t>
            </a:fld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31643" y="260650"/>
            <a:ext cx="439634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於第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7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列加</a:t>
            </a:r>
            <a:endParaRPr lang="en-US" altLang="zh-TW" sz="18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parameter integer LED_WIDTH = 4,</a:t>
            </a:r>
          </a:p>
          <a:p>
            <a:endParaRPr lang="en-US" altLang="zh-TW" sz="18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於第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18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列加</a:t>
            </a:r>
            <a:endParaRPr lang="en-US" altLang="zh-TW" sz="18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output wire [LED_WIDTH-1:0]      LED,</a:t>
            </a:r>
            <a:endParaRPr lang="zh-TW" altLang="en-US" sz="18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59027" y="4293098"/>
            <a:ext cx="396044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於第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48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列加</a:t>
            </a:r>
            <a:endParaRPr lang="en-US" altLang="zh-TW" sz="18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.LED_WIDTH(LED_WIDTH),</a:t>
            </a:r>
          </a:p>
          <a:p>
            <a:endParaRPr lang="en-US" altLang="zh-TW" sz="18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於第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52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列加</a:t>
            </a:r>
            <a:endParaRPr lang="en-US" altLang="zh-TW" sz="18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.LED(LED),</a:t>
            </a:r>
            <a:endParaRPr lang="zh-TW" altLang="en-US" sz="18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4048" y="116633"/>
            <a:ext cx="3093347" cy="3965995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4048" y="4214477"/>
            <a:ext cx="3955571" cy="2454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591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A5287-E07E-491F-8590-F22712E45F5F}" type="slidenum">
              <a:rPr lang="zh-TW" altLang="en-US" smtClean="0"/>
              <a:pPr/>
              <a:t>34</a:t>
            </a:fld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275057" y="4245728"/>
            <a:ext cx="208903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第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95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列加</a:t>
            </a:r>
            <a:endParaRPr lang="en-US" altLang="zh-TW" sz="18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en-US" altLang="zh-TW" sz="18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reg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   [3:0] </a:t>
            </a:r>
            <a:r>
              <a:rPr lang="en-US" altLang="zh-TW" sz="18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led_in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;</a:t>
            </a:r>
          </a:p>
          <a:p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reg    [27:0] counter;</a:t>
            </a:r>
            <a:endParaRPr lang="zh-TW" altLang="en-US" sz="18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275056" y="1786878"/>
            <a:ext cx="439634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於第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7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列加</a:t>
            </a:r>
            <a:endParaRPr lang="en-US" altLang="zh-TW" sz="18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parameter integer LED_WIDTH = 4,</a:t>
            </a:r>
          </a:p>
          <a:p>
            <a:endParaRPr lang="en-US" altLang="zh-TW" sz="18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於第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18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列加</a:t>
            </a:r>
            <a:endParaRPr lang="en-US" altLang="zh-TW" sz="18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output wire [LED_WIDTH-1:0]      LED,</a:t>
            </a:r>
            <a:endParaRPr lang="zh-TW" altLang="en-US" sz="18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/>
          <a:srcRect t="46123"/>
          <a:stretch/>
        </p:blipFill>
        <p:spPr>
          <a:xfrm>
            <a:off x="311452" y="320027"/>
            <a:ext cx="4105275" cy="1000695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3419" y="320025"/>
            <a:ext cx="3881143" cy="3468987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1398" y="3923666"/>
            <a:ext cx="4201111" cy="2638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332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A5287-E07E-491F-8590-F22712E45F5F}" type="slidenum">
              <a:rPr lang="zh-TW" altLang="en-US" smtClean="0"/>
              <a:pPr/>
              <a:t>35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179512" y="260648"/>
            <a:ext cx="3809056" cy="59093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第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403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列加</a:t>
            </a:r>
            <a:endParaRPr lang="en-US" altLang="zh-TW" sz="18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 assign LED = </a:t>
            </a:r>
            <a:r>
              <a:rPr lang="en-US" altLang="zh-TW" sz="18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led_in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;</a:t>
            </a:r>
          </a:p>
          <a:p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   always @( </a:t>
            </a:r>
            <a:r>
              <a:rPr lang="en-US" altLang="zh-TW" sz="18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posedge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S_AXI_ACLK )</a:t>
            </a:r>
          </a:p>
          <a:p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   begin</a:t>
            </a:r>
          </a:p>
          <a:p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   if ( S_AXI_ARESETN == 1'b0 )</a:t>
            </a:r>
          </a:p>
          <a:p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       begin</a:t>
            </a:r>
          </a:p>
          <a:p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           counter &lt;= 0;</a:t>
            </a:r>
          </a:p>
          <a:p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           </a:t>
            </a:r>
            <a:r>
              <a:rPr lang="en-US" altLang="zh-TW" sz="18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led_in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 &lt;= 0;</a:t>
            </a:r>
          </a:p>
          <a:p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       end </a:t>
            </a:r>
          </a:p>
          <a:p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   else</a:t>
            </a:r>
          </a:p>
          <a:p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       begin       </a:t>
            </a:r>
          </a:p>
          <a:p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           counter &lt;= counter + 1;</a:t>
            </a:r>
          </a:p>
          <a:p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           if(counter &gt;= 28'd500000000)</a:t>
            </a:r>
          </a:p>
          <a:p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           begin</a:t>
            </a:r>
          </a:p>
          <a:p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               counter &lt;= 0;</a:t>
            </a:r>
          </a:p>
          <a:p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               </a:t>
            </a:r>
            <a:r>
              <a:rPr lang="en-US" altLang="zh-TW" sz="18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led_in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&lt;= </a:t>
            </a:r>
            <a:r>
              <a:rPr lang="en-US" altLang="zh-TW" sz="18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led_in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+ 1;</a:t>
            </a:r>
          </a:p>
          <a:p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               if(</a:t>
            </a:r>
            <a:r>
              <a:rPr lang="en-US" altLang="zh-TW" sz="18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led_in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== 4'b1111)</a:t>
            </a:r>
          </a:p>
          <a:p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                   </a:t>
            </a:r>
            <a:r>
              <a:rPr lang="en-US" altLang="zh-TW" sz="18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led_in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&lt;= 0;</a:t>
            </a:r>
          </a:p>
          <a:p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           end</a:t>
            </a:r>
          </a:p>
          <a:p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       end</a:t>
            </a:r>
          </a:p>
          <a:p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  end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8024" y="600325"/>
            <a:ext cx="3667637" cy="5229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319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A5287-E07E-491F-8590-F22712E45F5F}" type="slidenum">
              <a:rPr lang="zh-TW" altLang="en-US" smtClean="0"/>
              <a:pPr/>
              <a:t>36</a:t>
            </a:fld>
            <a:endParaRPr lang="zh-TW" altLang="en-US" dirty="0"/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6332" y="3195046"/>
            <a:ext cx="6264696" cy="3526431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6700" y="41408"/>
            <a:ext cx="1974875" cy="2828875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895" y="346847"/>
            <a:ext cx="2092251" cy="1264547"/>
          </a:xfrm>
          <a:prstGeom prst="rect">
            <a:avLst/>
          </a:prstGeom>
        </p:spPr>
      </p:pic>
      <p:sp>
        <p:nvSpPr>
          <p:cNvPr id="6" name="圓角矩形 5"/>
          <p:cNvSpPr/>
          <p:nvPr/>
        </p:nvSpPr>
        <p:spPr>
          <a:xfrm>
            <a:off x="802601" y="1011927"/>
            <a:ext cx="1080120" cy="28803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800"/>
          </a:p>
        </p:txBody>
      </p:sp>
      <p:sp>
        <p:nvSpPr>
          <p:cNvPr id="7" name="矩形 6"/>
          <p:cNvSpPr/>
          <p:nvPr/>
        </p:nvSpPr>
        <p:spPr>
          <a:xfrm>
            <a:off x="1766019" y="1455845"/>
            <a:ext cx="25827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8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Synthesis</a:t>
            </a:r>
            <a:r>
              <a:rPr lang="zh-TW" altLang="en-US" sz="18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完成後選</a:t>
            </a:r>
            <a:r>
              <a:rPr lang="en-US" altLang="zh-TW" sz="18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cancel</a:t>
            </a:r>
            <a:endParaRPr lang="zh-TW" altLang="en-US" sz="1800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9" name="圓角矩形 8"/>
          <p:cNvSpPr/>
          <p:nvPr/>
        </p:nvSpPr>
        <p:spPr>
          <a:xfrm>
            <a:off x="5364088" y="2118415"/>
            <a:ext cx="1080120" cy="23953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800"/>
          </a:p>
        </p:txBody>
      </p:sp>
      <p:sp>
        <p:nvSpPr>
          <p:cNvPr id="12" name="圓角矩形 11"/>
          <p:cNvSpPr/>
          <p:nvPr/>
        </p:nvSpPr>
        <p:spPr>
          <a:xfrm>
            <a:off x="3347803" y="3859512"/>
            <a:ext cx="2088293" cy="23953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800"/>
          </a:p>
        </p:txBody>
      </p:sp>
    </p:spTree>
    <p:extLst>
      <p:ext uri="{BB962C8B-B14F-4D97-AF65-F5344CB8AC3E}">
        <p14:creationId xmlns:p14="http://schemas.microsoft.com/office/powerpoint/2010/main" val="2165877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9" y="116632"/>
            <a:ext cx="5602611" cy="1791797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6874" y="3655030"/>
            <a:ext cx="5294149" cy="3066447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593" y="1797897"/>
            <a:ext cx="6514903" cy="1844235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A5287-E07E-491F-8590-F22712E45F5F}" type="slidenum">
              <a:rPr lang="zh-TW" altLang="en-US" smtClean="0"/>
              <a:pPr/>
              <a:t>37</a:t>
            </a:fld>
            <a:endParaRPr lang="zh-TW" altLang="en-US"/>
          </a:p>
        </p:txBody>
      </p:sp>
      <p:sp>
        <p:nvSpPr>
          <p:cNvPr id="6" name="圓角矩形 5"/>
          <p:cNvSpPr/>
          <p:nvPr/>
        </p:nvSpPr>
        <p:spPr>
          <a:xfrm>
            <a:off x="2555776" y="303221"/>
            <a:ext cx="2232248" cy="28803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800">
              <a:solidFill>
                <a:prstClr val="white"/>
              </a:solidFill>
            </a:endParaRPr>
          </a:p>
        </p:txBody>
      </p:sp>
      <p:sp>
        <p:nvSpPr>
          <p:cNvPr id="8" name="圓角矩形 7"/>
          <p:cNvSpPr/>
          <p:nvPr/>
        </p:nvSpPr>
        <p:spPr>
          <a:xfrm>
            <a:off x="2195736" y="3451779"/>
            <a:ext cx="862275" cy="14401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800">
              <a:solidFill>
                <a:prstClr val="white"/>
              </a:solidFill>
            </a:endParaRPr>
          </a:p>
        </p:txBody>
      </p:sp>
      <p:sp>
        <p:nvSpPr>
          <p:cNvPr id="10" name="圓角矩形 9"/>
          <p:cNvSpPr/>
          <p:nvPr/>
        </p:nvSpPr>
        <p:spPr>
          <a:xfrm>
            <a:off x="5940152" y="6382407"/>
            <a:ext cx="833099" cy="31301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8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4023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93" y="482740"/>
            <a:ext cx="9064308" cy="5931933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A5287-E07E-491F-8590-F22712E45F5F}" type="slidenum">
              <a:rPr lang="zh-TW" altLang="en-US" smtClean="0"/>
              <a:pPr/>
              <a:t>38</a:t>
            </a:fld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401641" y="113407"/>
            <a:ext cx="29225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8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開啟</a:t>
            </a:r>
            <a:r>
              <a:rPr lang="en-US" altLang="zh-TW" sz="18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Lab 1-1</a:t>
            </a:r>
            <a:r>
              <a:rPr lang="zh-TW" altLang="en-US" sz="18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建的</a:t>
            </a:r>
            <a:r>
              <a:rPr lang="en-US" altLang="zh-TW" sz="1800" dirty="0" err="1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vivado</a:t>
            </a:r>
            <a:r>
              <a:rPr lang="zh-TW" altLang="en-US" sz="18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專案</a:t>
            </a:r>
          </a:p>
        </p:txBody>
      </p:sp>
      <p:sp>
        <p:nvSpPr>
          <p:cNvPr id="7" name="圓角矩形 6"/>
          <p:cNvSpPr/>
          <p:nvPr/>
        </p:nvSpPr>
        <p:spPr>
          <a:xfrm>
            <a:off x="79693" y="1402829"/>
            <a:ext cx="675884" cy="22597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800">
              <a:solidFill>
                <a:prstClr val="white"/>
              </a:solidFill>
            </a:endParaRPr>
          </a:p>
        </p:txBody>
      </p:sp>
      <p:sp>
        <p:nvSpPr>
          <p:cNvPr id="8" name="圓角矩形 7"/>
          <p:cNvSpPr/>
          <p:nvPr/>
        </p:nvSpPr>
        <p:spPr>
          <a:xfrm>
            <a:off x="3779912" y="3092124"/>
            <a:ext cx="576064" cy="19286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800">
              <a:solidFill>
                <a:prstClr val="white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4716016" y="5609309"/>
            <a:ext cx="32880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8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將前面產生</a:t>
            </a:r>
            <a:r>
              <a:rPr lang="en-US" altLang="zh-TW" sz="1800" dirty="0" err="1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ledhw</a:t>
            </a:r>
            <a:r>
              <a:rPr lang="zh-TW" altLang="en-US" sz="18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專案路徑加入</a:t>
            </a:r>
          </a:p>
        </p:txBody>
      </p:sp>
    </p:spTree>
    <p:extLst>
      <p:ext uri="{BB962C8B-B14F-4D97-AF65-F5344CB8AC3E}">
        <p14:creationId xmlns:p14="http://schemas.microsoft.com/office/powerpoint/2010/main" val="1771201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4078" y="635113"/>
            <a:ext cx="3687813" cy="2014288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A5287-E07E-491F-8590-F22712E45F5F}" type="slidenum">
              <a:rPr lang="zh-TW" altLang="en-US" smtClean="0"/>
              <a:pPr/>
              <a:t>39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73" y="3594290"/>
            <a:ext cx="6549169" cy="3127185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6816" y="713951"/>
            <a:ext cx="2707184" cy="1867747"/>
          </a:xfrm>
          <a:prstGeom prst="rect">
            <a:avLst/>
          </a:prstGeom>
        </p:spPr>
      </p:pic>
      <p:sp>
        <p:nvSpPr>
          <p:cNvPr id="8" name="投影片編號版面配置區 3"/>
          <p:cNvSpPr txBox="1">
            <a:spLocks/>
          </p:cNvSpPr>
          <p:nvPr/>
        </p:nvSpPr>
        <p:spPr>
          <a:xfrm>
            <a:off x="349188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ctr" defTabSz="914400" rtl="0" eaLnBrk="1" latinLnBrk="0" hangingPunct="1">
              <a:defRPr sz="1200" kern="1200">
                <a:solidFill>
                  <a:srgbClr val="000000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15A5287-E07E-491F-8590-F22712E45F5F}" type="slidenum">
              <a:rPr lang="zh-TW" altLang="en-US"/>
              <a:pPr/>
              <a:t>39</a:t>
            </a:fld>
            <a:endParaRPr lang="zh-TW" altLang="en-US"/>
          </a:p>
        </p:txBody>
      </p:sp>
      <p:sp>
        <p:nvSpPr>
          <p:cNvPr id="9" name="圓角矩形 8"/>
          <p:cNvSpPr/>
          <p:nvPr/>
        </p:nvSpPr>
        <p:spPr>
          <a:xfrm>
            <a:off x="7822432" y="1221991"/>
            <a:ext cx="1214064" cy="19078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800"/>
          </a:p>
        </p:txBody>
      </p:sp>
      <p:sp>
        <p:nvSpPr>
          <p:cNvPr id="10" name="圓角矩形 9"/>
          <p:cNvSpPr/>
          <p:nvPr/>
        </p:nvSpPr>
        <p:spPr>
          <a:xfrm>
            <a:off x="4759069" y="3789040"/>
            <a:ext cx="388995" cy="28803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800"/>
          </a:p>
        </p:txBody>
      </p:sp>
      <p:sp>
        <p:nvSpPr>
          <p:cNvPr id="11" name="矩形 10"/>
          <p:cNvSpPr/>
          <p:nvPr/>
        </p:nvSpPr>
        <p:spPr>
          <a:xfrm>
            <a:off x="7037603" y="4043739"/>
            <a:ext cx="192688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8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點選右鍵後選</a:t>
            </a:r>
            <a:endParaRPr lang="en-US" altLang="zh-TW" sz="1800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en-US" altLang="zh-TW" sz="18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Make External</a:t>
            </a:r>
            <a:r>
              <a:rPr lang="zh-TW" altLang="en-US" sz="18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，並命名為</a:t>
            </a:r>
            <a:r>
              <a:rPr lang="en-US" altLang="zh-TW" sz="18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LED</a:t>
            </a:r>
            <a:endParaRPr lang="zh-TW" altLang="en-US" sz="1800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4" name="圓角矩形 13"/>
          <p:cNvSpPr/>
          <p:nvPr/>
        </p:nvSpPr>
        <p:spPr>
          <a:xfrm>
            <a:off x="4772931" y="908722"/>
            <a:ext cx="216024" cy="22123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800"/>
          </a:p>
        </p:txBody>
      </p:sp>
      <p:sp>
        <p:nvSpPr>
          <p:cNvPr id="15" name="圓角矩形 14"/>
          <p:cNvSpPr/>
          <p:nvPr/>
        </p:nvSpPr>
        <p:spPr>
          <a:xfrm>
            <a:off x="3423568" y="1642257"/>
            <a:ext cx="504056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800"/>
          </a:p>
        </p:txBody>
      </p:sp>
      <p:sp>
        <p:nvSpPr>
          <p:cNvPr id="16" name="圓角矩形 15"/>
          <p:cNvSpPr/>
          <p:nvPr/>
        </p:nvSpPr>
        <p:spPr>
          <a:xfrm>
            <a:off x="4845554" y="5562021"/>
            <a:ext cx="1736887" cy="17123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800"/>
          </a:p>
        </p:txBody>
      </p:sp>
      <p:pic>
        <p:nvPicPr>
          <p:cNvPr id="17" name="圖片 16"/>
          <p:cNvPicPr>
            <a:picLocks noChangeAspect="1"/>
          </p:cNvPicPr>
          <p:nvPr/>
        </p:nvPicPr>
        <p:blipFill rotWithShape="1">
          <a:blip r:embed="rId5"/>
          <a:srcRect t="22262" b="48516"/>
          <a:stretch/>
        </p:blipFill>
        <p:spPr>
          <a:xfrm>
            <a:off x="85529" y="584480"/>
            <a:ext cx="2333625" cy="2268435"/>
          </a:xfrm>
          <a:prstGeom prst="rect">
            <a:avLst/>
          </a:prstGeom>
        </p:spPr>
      </p:pic>
      <p:sp>
        <p:nvSpPr>
          <p:cNvPr id="18" name="圓角矩形 17"/>
          <p:cNvSpPr/>
          <p:nvPr/>
        </p:nvSpPr>
        <p:spPr>
          <a:xfrm>
            <a:off x="413527" y="1337855"/>
            <a:ext cx="1224136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800">
              <a:solidFill>
                <a:prstClr val="white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6468841" y="306305"/>
            <a:ext cx="270718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8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點選後下一個畫面選</a:t>
            </a:r>
            <a:r>
              <a:rPr lang="en-US" altLang="zh-TW" sz="18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OK</a:t>
            </a:r>
            <a:endParaRPr lang="zh-TW" altLang="en-US" sz="1800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6222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Lab 1-1:</a:t>
            </a:r>
            <a:r>
              <a:rPr lang="zh-TW" altLang="en-US" dirty="0"/>
              <a:t>加入硬體</a:t>
            </a:r>
            <a:r>
              <a:rPr lang="en-US" altLang="zh-TW" dirty="0"/>
              <a:t>IP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A5287-E07E-491F-8590-F22712E45F5F}" type="slidenum">
              <a:rPr lang="zh-TW" altLang="en-US" smtClean="0"/>
              <a:pPr/>
              <a:t>4</a:t>
            </a:fld>
            <a:endParaRPr lang="zh-TW" altLang="en-US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7" y="1647900"/>
            <a:ext cx="7273627" cy="4708451"/>
          </a:xfrm>
          <a:prstGeom prst="rect">
            <a:avLst/>
          </a:prstGeom>
        </p:spPr>
      </p:pic>
      <p:sp>
        <p:nvSpPr>
          <p:cNvPr id="6" name="圓角矩形 5"/>
          <p:cNvSpPr/>
          <p:nvPr/>
        </p:nvSpPr>
        <p:spPr>
          <a:xfrm>
            <a:off x="1115616" y="3356992"/>
            <a:ext cx="1224136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800"/>
          </a:p>
        </p:txBody>
      </p:sp>
    </p:spTree>
    <p:extLst>
      <p:ext uri="{BB962C8B-B14F-4D97-AF65-F5344CB8AC3E}">
        <p14:creationId xmlns:p14="http://schemas.microsoft.com/office/powerpoint/2010/main" val="2932561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980864" cy="3600400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A5287-E07E-491F-8590-F22712E45F5F}" type="slidenum">
              <a:rPr lang="zh-TW" altLang="en-US" smtClean="0"/>
              <a:pPr/>
              <a:t>40</a:t>
            </a:fld>
            <a:endParaRPr lang="zh-TW" altLang="en-US"/>
          </a:p>
        </p:txBody>
      </p:sp>
      <p:sp>
        <p:nvSpPr>
          <p:cNvPr id="12" name="圓角矩形 11"/>
          <p:cNvSpPr/>
          <p:nvPr/>
        </p:nvSpPr>
        <p:spPr>
          <a:xfrm>
            <a:off x="227996" y="529298"/>
            <a:ext cx="648072" cy="25384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800"/>
          </a:p>
        </p:txBody>
      </p:sp>
      <p:sp>
        <p:nvSpPr>
          <p:cNvPr id="13" name="圓角矩形 12"/>
          <p:cNvSpPr/>
          <p:nvPr/>
        </p:nvSpPr>
        <p:spPr>
          <a:xfrm>
            <a:off x="2316228" y="1417233"/>
            <a:ext cx="1152128" cy="25384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80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7245" y="3337033"/>
            <a:ext cx="5406755" cy="3520969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7020272" y="4077072"/>
            <a:ext cx="12747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8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新增</a:t>
            </a:r>
            <a:r>
              <a:rPr lang="en-US" altLang="zh-TW" sz="18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lab1_2</a:t>
            </a:r>
            <a:endParaRPr lang="zh-TW" altLang="en-US" sz="1800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9" name="圓角矩形 8"/>
          <p:cNvSpPr/>
          <p:nvPr/>
        </p:nvSpPr>
        <p:spPr>
          <a:xfrm>
            <a:off x="6300192" y="5877272"/>
            <a:ext cx="720080" cy="28803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800"/>
          </a:p>
        </p:txBody>
      </p:sp>
    </p:spTree>
    <p:extLst>
      <p:ext uri="{BB962C8B-B14F-4D97-AF65-F5344CB8AC3E}">
        <p14:creationId xmlns:p14="http://schemas.microsoft.com/office/powerpoint/2010/main" val="3392332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A5287-E07E-491F-8590-F22712E45F5F}" type="slidenum">
              <a:rPr lang="zh-TW" altLang="en-US" smtClean="0"/>
              <a:pPr/>
              <a:t>41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43" y="260649"/>
            <a:ext cx="8832876" cy="2278715"/>
          </a:xfrm>
          <a:prstGeom prst="rect">
            <a:avLst/>
          </a:prstGeom>
        </p:spPr>
      </p:pic>
      <p:sp>
        <p:nvSpPr>
          <p:cNvPr id="6" name="圓角矩形 5"/>
          <p:cNvSpPr/>
          <p:nvPr/>
        </p:nvSpPr>
        <p:spPr>
          <a:xfrm>
            <a:off x="611560" y="1772816"/>
            <a:ext cx="864096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800"/>
          </a:p>
        </p:txBody>
      </p:sp>
      <p:sp>
        <p:nvSpPr>
          <p:cNvPr id="7" name="矩形 6"/>
          <p:cNvSpPr/>
          <p:nvPr/>
        </p:nvSpPr>
        <p:spPr>
          <a:xfrm>
            <a:off x="395536" y="2539363"/>
            <a:ext cx="70391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8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開啟新增的</a:t>
            </a:r>
            <a:r>
              <a:rPr lang="en-US" altLang="zh-TW" sz="18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lab1_2.xdc</a:t>
            </a:r>
            <a:r>
              <a:rPr lang="zh-TW" altLang="en-US" sz="18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檔，將</a:t>
            </a:r>
            <a:r>
              <a:rPr lang="en-US" altLang="zh-TW" sz="18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LED</a:t>
            </a:r>
            <a:r>
              <a:rPr lang="zh-TW" altLang="en-US" sz="18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的</a:t>
            </a:r>
            <a:r>
              <a:rPr lang="en-US" altLang="zh-TW" sz="18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output</a:t>
            </a:r>
            <a:r>
              <a:rPr lang="zh-TW" altLang="en-US" sz="18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埠與</a:t>
            </a:r>
            <a:r>
              <a:rPr lang="en-US" altLang="zh-TW" sz="18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PYNQ-Z2</a:t>
            </a:r>
            <a:r>
              <a:rPr lang="zh-TW" altLang="en-US" sz="18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的</a:t>
            </a:r>
            <a:r>
              <a:rPr lang="en-US" altLang="zh-TW" sz="18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PIN</a:t>
            </a:r>
            <a:r>
              <a:rPr lang="zh-TW" altLang="en-US" sz="18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腳連接</a:t>
            </a: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3"/>
          <a:srcRect t="52976"/>
          <a:stretch/>
        </p:blipFill>
        <p:spPr>
          <a:xfrm>
            <a:off x="0" y="3501010"/>
            <a:ext cx="5912499" cy="2693543"/>
          </a:xfrm>
          <a:prstGeom prst="rect">
            <a:avLst/>
          </a:prstGeom>
        </p:spPr>
      </p:pic>
      <p:sp>
        <p:nvSpPr>
          <p:cNvPr id="9" name="圓角矩形 8"/>
          <p:cNvSpPr/>
          <p:nvPr/>
        </p:nvSpPr>
        <p:spPr>
          <a:xfrm>
            <a:off x="176532" y="5589240"/>
            <a:ext cx="1152128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800"/>
          </a:p>
        </p:txBody>
      </p:sp>
      <p:sp>
        <p:nvSpPr>
          <p:cNvPr id="10" name="圓角矩形 9"/>
          <p:cNvSpPr/>
          <p:nvPr/>
        </p:nvSpPr>
        <p:spPr>
          <a:xfrm>
            <a:off x="3488900" y="5013176"/>
            <a:ext cx="792088" cy="36004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800"/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041" y="3090869"/>
            <a:ext cx="2880079" cy="2770807"/>
          </a:xfrm>
          <a:prstGeom prst="rect">
            <a:avLst/>
          </a:prstGeom>
        </p:spPr>
      </p:pic>
      <p:sp>
        <p:nvSpPr>
          <p:cNvPr id="12" name="圓角矩形 11"/>
          <p:cNvSpPr/>
          <p:nvPr/>
        </p:nvSpPr>
        <p:spPr>
          <a:xfrm>
            <a:off x="8092412" y="5382598"/>
            <a:ext cx="814187" cy="36003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800"/>
          </a:p>
        </p:txBody>
      </p:sp>
      <p:sp>
        <p:nvSpPr>
          <p:cNvPr id="13" name="文字方塊 12"/>
          <p:cNvSpPr txBox="1"/>
          <p:nvPr/>
        </p:nvSpPr>
        <p:spPr>
          <a:xfrm>
            <a:off x="7257961" y="5839307"/>
            <a:ext cx="16688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8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點選</a:t>
            </a:r>
            <a:r>
              <a:rPr lang="en-US" altLang="zh-TW" sz="18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Cancel</a:t>
            </a:r>
            <a:endParaRPr lang="zh-TW" altLang="en-US" sz="1800" b="1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0387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A5287-E07E-491F-8590-F22712E45F5F}" type="slidenum">
              <a:rPr lang="zh-TW" altLang="en-US" smtClean="0"/>
              <a:pPr/>
              <a:t>42</a:t>
            </a:fld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292460" y="476674"/>
            <a:ext cx="853244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891" indent="-342891" algn="just">
              <a:buFont typeface="+mj-lt"/>
              <a:buAutoNum type="arabicPeriod"/>
            </a:pP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參閱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Lab 1-1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的做法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(P19~21)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Export Hardware (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含</a:t>
            </a:r>
            <a:r>
              <a:rPr lang="en-US" altLang="zh-TW" sz="18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bitstream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後開啟</a:t>
            </a:r>
            <a:r>
              <a:rPr lang="en-US" altLang="zh-TW" sz="18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Vitis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IDE</a:t>
            </a:r>
          </a:p>
          <a:p>
            <a:pPr marL="342891" indent="-342891" algn="just">
              <a:buFont typeface="+mj-lt"/>
              <a:buAutoNum type="arabicPeriod"/>
            </a:pP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參閱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Lab 1-1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的做法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(P27~28)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，將軟體程式載入至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PYNQ-Z2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上的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ARM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處理器執行</a:t>
            </a:r>
            <a:endParaRPr lang="en-US" altLang="zh-TW" sz="18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342891" indent="-342891" algn="just">
              <a:buFont typeface="+mj-lt"/>
              <a:buAutoNum type="arabicPeriod"/>
            </a:pP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因</a:t>
            </a:r>
            <a:r>
              <a:rPr lang="en-US" altLang="zh-TW" sz="18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Viviado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再進行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Export Hardware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並沒有將最新的</a:t>
            </a:r>
            <a:r>
              <a:rPr lang="en-US" altLang="zh-TW" sz="18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bitstream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複製至</a:t>
            </a:r>
            <a:r>
              <a:rPr lang="en-US" altLang="zh-TW" sz="18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Vitis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IDE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目錄中，需手動去選擇最新的</a:t>
            </a:r>
            <a:r>
              <a:rPr lang="en-US" altLang="zh-TW" sz="18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bitstream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進行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FPGA Program</a:t>
            </a:r>
          </a:p>
          <a:p>
            <a:pPr marL="342891" indent="-342891" algn="just">
              <a:buFont typeface="+mj-lt"/>
              <a:buAutoNum type="arabicPeriod"/>
            </a:pPr>
            <a:endParaRPr lang="zh-TW" altLang="en-US" sz="18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39" y="2575166"/>
            <a:ext cx="4182059" cy="3667637"/>
          </a:xfrm>
          <a:prstGeom prst="rect">
            <a:avLst/>
          </a:prstGeom>
        </p:spPr>
      </p:pic>
      <p:sp>
        <p:nvSpPr>
          <p:cNvPr id="11" name="圓角矩形 10"/>
          <p:cNvSpPr/>
          <p:nvPr/>
        </p:nvSpPr>
        <p:spPr>
          <a:xfrm>
            <a:off x="1350683" y="5887533"/>
            <a:ext cx="1440160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800"/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 rotWithShape="1">
          <a:blip r:embed="rId3"/>
          <a:srcRect r="16003"/>
          <a:stretch/>
        </p:blipFill>
        <p:spPr>
          <a:xfrm>
            <a:off x="4221623" y="2292326"/>
            <a:ext cx="5112568" cy="3836929"/>
          </a:xfrm>
          <a:prstGeom prst="rect">
            <a:avLst/>
          </a:prstGeom>
        </p:spPr>
      </p:pic>
      <p:sp>
        <p:nvSpPr>
          <p:cNvPr id="13" name="圓角矩形 12"/>
          <p:cNvSpPr/>
          <p:nvPr/>
        </p:nvSpPr>
        <p:spPr>
          <a:xfrm>
            <a:off x="7678007" y="3557280"/>
            <a:ext cx="864096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800"/>
          </a:p>
        </p:txBody>
      </p:sp>
      <p:sp>
        <p:nvSpPr>
          <p:cNvPr id="14" name="圓角矩形 13"/>
          <p:cNvSpPr/>
          <p:nvPr/>
        </p:nvSpPr>
        <p:spPr>
          <a:xfrm>
            <a:off x="7168875" y="4792843"/>
            <a:ext cx="1373229" cy="24541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800"/>
          </a:p>
        </p:txBody>
      </p:sp>
      <p:sp>
        <p:nvSpPr>
          <p:cNvPr id="15" name="圓角矩形 14"/>
          <p:cNvSpPr/>
          <p:nvPr/>
        </p:nvSpPr>
        <p:spPr>
          <a:xfrm>
            <a:off x="5668608" y="5620535"/>
            <a:ext cx="1373229" cy="24541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800"/>
          </a:p>
        </p:txBody>
      </p:sp>
    </p:spTree>
    <p:extLst>
      <p:ext uri="{BB962C8B-B14F-4D97-AF65-F5344CB8AC3E}">
        <p14:creationId xmlns:p14="http://schemas.microsoft.com/office/powerpoint/2010/main" val="1492848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A5287-E07E-491F-8590-F22712E45F5F}" type="slidenum">
              <a:rPr lang="zh-TW" altLang="en-US" smtClean="0"/>
              <a:pPr/>
              <a:t>43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6" y="1954001"/>
            <a:ext cx="2467319" cy="3962953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2061243" y="936208"/>
            <a:ext cx="456757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開啟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putty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並查看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FPGA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上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LED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燈的變化</a:t>
            </a: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3252" y="2060848"/>
            <a:ext cx="4283968" cy="3212976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12B301F3-705A-4722-9438-D838A3CE2B36}"/>
              </a:ext>
            </a:extLst>
          </p:cNvPr>
          <p:cNvSpPr/>
          <p:nvPr/>
        </p:nvSpPr>
        <p:spPr>
          <a:xfrm>
            <a:off x="5340086" y="5362955"/>
            <a:ext cx="3684409" cy="1077026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zh-TW" altLang="en-US" sz="2133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將終端機畫面與</a:t>
            </a:r>
            <a:r>
              <a:rPr lang="en-US" altLang="zh-TW" sz="2133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FPGA</a:t>
            </a:r>
            <a:r>
              <a:rPr lang="zh-TW" altLang="en-US" sz="2133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平台運作畫面照相或錄影後傳到雲端學院對應的作業區</a:t>
            </a:r>
          </a:p>
        </p:txBody>
      </p:sp>
    </p:spTree>
    <p:extLst>
      <p:ext uri="{BB962C8B-B14F-4D97-AF65-F5344CB8AC3E}">
        <p14:creationId xmlns:p14="http://schemas.microsoft.com/office/powerpoint/2010/main" val="1546348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Lab 1-3: </a:t>
            </a:r>
            <a:r>
              <a:rPr lang="zh-TW" altLang="en-US" dirty="0"/>
              <a:t>透過</a:t>
            </a:r>
            <a:r>
              <a:rPr lang="en-US" altLang="zh-TW" dirty="0"/>
              <a:t>SW</a:t>
            </a:r>
            <a:r>
              <a:rPr lang="zh-TW" altLang="en-US" dirty="0"/>
              <a:t>控制使用者</a:t>
            </a:r>
            <a:r>
              <a:rPr lang="en-US" altLang="zh-TW" dirty="0"/>
              <a:t>IP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A5287-E07E-491F-8590-F22712E45F5F}" type="slidenum">
              <a:rPr lang="zh-TW" altLang="en-US" smtClean="0"/>
              <a:pPr/>
              <a:t>44</a:t>
            </a:fld>
            <a:endParaRPr lang="zh-TW" altLang="en-US"/>
          </a:p>
        </p:txBody>
      </p:sp>
      <p:pic>
        <p:nvPicPr>
          <p:cNvPr id="5" name="Picture 27"/>
          <p:cNvPicPr/>
          <p:nvPr/>
        </p:nvPicPr>
        <p:blipFill>
          <a:blip r:embed="rId2"/>
          <a:stretch>
            <a:fillRect/>
          </a:stretch>
        </p:blipFill>
        <p:spPr>
          <a:xfrm>
            <a:off x="958280" y="1700808"/>
            <a:ext cx="7200800" cy="3508152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958281" y="5309569"/>
            <a:ext cx="708977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參閱</a:t>
            </a:r>
            <a:r>
              <a:rPr lang="en-US" altLang="zh-TW" sz="28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lab1-2</a:t>
            </a:r>
            <a:r>
              <a:rPr lang="zh-TW" altLang="en-US" sz="28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建置新的</a:t>
            </a:r>
            <a:r>
              <a:rPr lang="en-US" altLang="zh-TW" sz="28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Manage IP</a:t>
            </a:r>
            <a:r>
              <a:rPr lang="zh-TW" altLang="en-US" sz="28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專案，並創一個新的資料夾</a:t>
            </a:r>
            <a:r>
              <a:rPr lang="en-US" altLang="zh-TW" sz="2800" dirty="0" err="1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led_ip</a:t>
            </a:r>
            <a:r>
              <a:rPr lang="zh-TW" altLang="en-US" sz="28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來放新的</a:t>
            </a:r>
            <a:r>
              <a:rPr lang="en-US" altLang="zh-TW" sz="28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IP</a:t>
            </a:r>
            <a:r>
              <a:rPr lang="zh-TW" altLang="en-US" sz="28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專案</a:t>
            </a:r>
          </a:p>
        </p:txBody>
      </p:sp>
    </p:spTree>
    <p:extLst>
      <p:ext uri="{BB962C8B-B14F-4D97-AF65-F5344CB8AC3E}">
        <p14:creationId xmlns:p14="http://schemas.microsoft.com/office/powerpoint/2010/main" val="506322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29" y="211636"/>
            <a:ext cx="3974916" cy="2830723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58" y="3565525"/>
            <a:ext cx="4068143" cy="3071995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A5287-E07E-491F-8590-F22712E45F5F}" type="slidenum">
              <a:rPr lang="zh-TW" altLang="en-US" smtClean="0"/>
              <a:pPr/>
              <a:t>45</a:t>
            </a:fld>
            <a:endParaRPr lang="zh-TW" altLang="en-US"/>
          </a:p>
        </p:txBody>
      </p:sp>
      <p:sp>
        <p:nvSpPr>
          <p:cNvPr id="6" name="圓角矩形 5"/>
          <p:cNvSpPr/>
          <p:nvPr/>
        </p:nvSpPr>
        <p:spPr>
          <a:xfrm>
            <a:off x="1279431" y="5101524"/>
            <a:ext cx="648072" cy="21602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800"/>
          </a:p>
        </p:txBody>
      </p:sp>
      <p:sp>
        <p:nvSpPr>
          <p:cNvPr id="8" name="矩形 7"/>
          <p:cNvSpPr/>
          <p:nvPr/>
        </p:nvSpPr>
        <p:spPr>
          <a:xfrm>
            <a:off x="6116762" y="5939220"/>
            <a:ext cx="19736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8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開啟</a:t>
            </a:r>
            <a:r>
              <a:rPr lang="en-US" altLang="zh-TW" sz="18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led_ip_v1_0.v</a:t>
            </a:r>
            <a:endParaRPr lang="zh-TW" altLang="en-US" sz="1800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7945" y="211637"/>
            <a:ext cx="4471852" cy="3353889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4048" y="4090245"/>
            <a:ext cx="3168352" cy="1741384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571693" y="836712"/>
            <a:ext cx="270718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8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命名</a:t>
            </a:r>
            <a:r>
              <a:rPr lang="en-US" altLang="zh-TW" sz="1800" dirty="0" err="1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led_ip</a:t>
            </a:r>
            <a:endParaRPr lang="zh-TW" altLang="en-US" sz="1800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3324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A5287-E07E-491F-8590-F22712E45F5F}" type="slidenum">
              <a:rPr lang="zh-TW" altLang="en-US" smtClean="0"/>
              <a:pPr/>
              <a:t>46</a:t>
            </a:fld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31643" y="260650"/>
            <a:ext cx="439634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於第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7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列加</a:t>
            </a:r>
            <a:endParaRPr lang="en-US" altLang="zh-TW" sz="18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parameter integer LED_WIDTH = 4,</a:t>
            </a:r>
          </a:p>
          <a:p>
            <a:endParaRPr lang="en-US" altLang="zh-TW" sz="18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於第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18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列加</a:t>
            </a:r>
            <a:endParaRPr lang="en-US" altLang="zh-TW" sz="18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output wire [LED_WIDTH-1:0]      LED,</a:t>
            </a:r>
            <a:endParaRPr lang="zh-TW" altLang="en-US" sz="18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59027" y="4293098"/>
            <a:ext cx="396044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於第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48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列加</a:t>
            </a:r>
            <a:endParaRPr lang="en-US" altLang="zh-TW" sz="18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.LED_WIDTH(LED_WIDTH),</a:t>
            </a:r>
          </a:p>
          <a:p>
            <a:endParaRPr lang="en-US" altLang="zh-TW" sz="18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於第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52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列加</a:t>
            </a:r>
            <a:endParaRPr lang="en-US" altLang="zh-TW" sz="18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.LED(LED),</a:t>
            </a:r>
            <a:endParaRPr lang="zh-TW" altLang="en-US" sz="18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7002" y="4269565"/>
            <a:ext cx="4360047" cy="1823731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7781" y="242282"/>
            <a:ext cx="4505955" cy="3734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872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A5287-E07E-491F-8590-F22712E45F5F}" type="slidenum">
              <a:rPr lang="zh-TW" altLang="en-US" smtClean="0"/>
              <a:pPr/>
              <a:t>47</a:t>
            </a:fld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275056" y="3798281"/>
            <a:ext cx="26661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約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401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列加入右邊程式碼</a:t>
            </a:r>
          </a:p>
        </p:txBody>
      </p:sp>
      <p:sp>
        <p:nvSpPr>
          <p:cNvPr id="13" name="文字方塊 12"/>
          <p:cNvSpPr txBox="1"/>
          <p:nvPr/>
        </p:nvSpPr>
        <p:spPr>
          <a:xfrm>
            <a:off x="275056" y="1786878"/>
            <a:ext cx="439634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於第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7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列加</a:t>
            </a:r>
            <a:endParaRPr lang="en-US" altLang="zh-TW" sz="18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parameter integer LED_WIDTH = 4,</a:t>
            </a:r>
          </a:p>
          <a:p>
            <a:endParaRPr lang="en-US" altLang="zh-TW" sz="18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於第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18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列加</a:t>
            </a:r>
            <a:endParaRPr lang="en-US" altLang="zh-TW" sz="18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output wire [LED_WIDTH-1:0]      LED,</a:t>
            </a:r>
            <a:endParaRPr lang="zh-TW" altLang="en-US" sz="18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81932" y="4375592"/>
            <a:ext cx="6258585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lab1_3_user_logic  # (</a:t>
            </a:r>
          </a:p>
          <a:p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.LED_WIDTH(LED_WIDTH)</a:t>
            </a:r>
          </a:p>
          <a:p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)</a:t>
            </a:r>
          </a:p>
          <a:p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U1(</a:t>
            </a:r>
          </a:p>
          <a:p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.S_AXI_ACLK(S_AXI_ACLK),</a:t>
            </a:r>
          </a:p>
          <a:p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.</a:t>
            </a:r>
            <a:r>
              <a:rPr lang="en-US" altLang="zh-TW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slv_reg_wren</a:t>
            </a: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TW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slv_reg_wren</a:t>
            </a: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),</a:t>
            </a:r>
          </a:p>
          <a:p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.</a:t>
            </a:r>
            <a:r>
              <a:rPr lang="en-US" altLang="zh-TW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axi_awaddr</a:t>
            </a: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TW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axi_awaddr</a:t>
            </a: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[C_S_AXI_ADDR_WIDTH-1:ADDR_LSB]),</a:t>
            </a:r>
          </a:p>
          <a:p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.S_AXI_WDATA(S_AXI_WDATA),</a:t>
            </a:r>
          </a:p>
          <a:p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.S_AXI_ARESETN(S_AXI_ARESETN),</a:t>
            </a:r>
          </a:p>
          <a:p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.LED(LED)</a:t>
            </a:r>
          </a:p>
          <a:p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);</a:t>
            </a:r>
            <a:endParaRPr lang="zh-TW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985" y="112583"/>
            <a:ext cx="3781425" cy="1533525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8024" y="3533557"/>
            <a:ext cx="4007101" cy="2146352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8783" y="127259"/>
            <a:ext cx="3833116" cy="3136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361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7898" y="78746"/>
            <a:ext cx="3736473" cy="3681015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473" y="180521"/>
            <a:ext cx="3831801" cy="3302059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A5287-E07E-491F-8590-F22712E45F5F}" type="slidenum">
              <a:rPr lang="zh-TW" altLang="en-US" smtClean="0"/>
              <a:pPr/>
              <a:t>48</a:t>
            </a:fld>
            <a:endParaRPr lang="zh-TW" altLang="en-US"/>
          </a:p>
        </p:txBody>
      </p:sp>
      <p:sp>
        <p:nvSpPr>
          <p:cNvPr id="7" name="圓角矩形 6"/>
          <p:cNvSpPr/>
          <p:nvPr/>
        </p:nvSpPr>
        <p:spPr>
          <a:xfrm>
            <a:off x="179512" y="764704"/>
            <a:ext cx="792088" cy="14401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800"/>
          </a:p>
        </p:txBody>
      </p:sp>
      <p:sp>
        <p:nvSpPr>
          <p:cNvPr id="8" name="圓角矩形 7"/>
          <p:cNvSpPr/>
          <p:nvPr/>
        </p:nvSpPr>
        <p:spPr>
          <a:xfrm>
            <a:off x="2229088" y="2132856"/>
            <a:ext cx="1262792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800"/>
          </a:p>
        </p:txBody>
      </p:sp>
      <p:sp>
        <p:nvSpPr>
          <p:cNvPr id="9" name="圓角矩形 8"/>
          <p:cNvSpPr/>
          <p:nvPr/>
        </p:nvSpPr>
        <p:spPr>
          <a:xfrm>
            <a:off x="5639989" y="2348880"/>
            <a:ext cx="804220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800"/>
          </a:p>
        </p:txBody>
      </p:sp>
      <p:sp>
        <p:nvSpPr>
          <p:cNvPr id="10" name="矩形 9"/>
          <p:cNvSpPr/>
          <p:nvPr/>
        </p:nvSpPr>
        <p:spPr>
          <a:xfrm>
            <a:off x="6505886" y="2933749"/>
            <a:ext cx="258356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8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加入</a:t>
            </a:r>
            <a:r>
              <a:rPr lang="en-US" altLang="zh-TW" sz="18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lab1_3_user_logic.v</a:t>
            </a:r>
            <a:endParaRPr lang="zh-TW" altLang="en-US" sz="1800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16" name="圖片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485" y="4170369"/>
            <a:ext cx="2092251" cy="1264547"/>
          </a:xfrm>
          <a:prstGeom prst="rect">
            <a:avLst/>
          </a:prstGeom>
        </p:spPr>
      </p:pic>
      <p:sp>
        <p:nvSpPr>
          <p:cNvPr id="17" name="圓角矩形 16"/>
          <p:cNvSpPr/>
          <p:nvPr/>
        </p:nvSpPr>
        <p:spPr>
          <a:xfrm>
            <a:off x="989191" y="4835448"/>
            <a:ext cx="1080120" cy="28803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800"/>
          </a:p>
        </p:txBody>
      </p:sp>
      <p:sp>
        <p:nvSpPr>
          <p:cNvPr id="18" name="矩形 17"/>
          <p:cNvSpPr/>
          <p:nvPr/>
        </p:nvSpPr>
        <p:spPr>
          <a:xfrm>
            <a:off x="1952610" y="5279367"/>
            <a:ext cx="25827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8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Synthesis</a:t>
            </a:r>
            <a:r>
              <a:rPr lang="zh-TW" altLang="en-US" sz="18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完成後選</a:t>
            </a:r>
            <a:r>
              <a:rPr lang="en-US" altLang="zh-TW" sz="18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cancel</a:t>
            </a:r>
            <a:endParaRPr lang="zh-TW" altLang="en-US" sz="1800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14" name="圖片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39988" y="3836853"/>
            <a:ext cx="1974875" cy="2828875"/>
          </a:xfrm>
          <a:prstGeom prst="rect">
            <a:avLst/>
          </a:prstGeom>
        </p:spPr>
      </p:pic>
      <p:sp>
        <p:nvSpPr>
          <p:cNvPr id="15" name="圓角矩形 14"/>
          <p:cNvSpPr/>
          <p:nvPr/>
        </p:nvSpPr>
        <p:spPr>
          <a:xfrm>
            <a:off x="5807376" y="5913860"/>
            <a:ext cx="1080120" cy="23953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800"/>
          </a:p>
        </p:txBody>
      </p:sp>
    </p:spTree>
    <p:extLst>
      <p:ext uri="{BB962C8B-B14F-4D97-AF65-F5344CB8AC3E}">
        <p14:creationId xmlns:p14="http://schemas.microsoft.com/office/powerpoint/2010/main" val="1977961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A5287-E07E-491F-8590-F22712E45F5F}" type="slidenum">
              <a:rPr lang="zh-TW" altLang="en-US" smtClean="0"/>
              <a:pPr/>
              <a:t>49</a:t>
            </a:fld>
            <a:endParaRPr lang="zh-TW" alt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666" y="3534530"/>
            <a:ext cx="5753903" cy="3115111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043" y="188641"/>
            <a:ext cx="5131924" cy="3345889"/>
          </a:xfrm>
          <a:prstGeom prst="rect">
            <a:avLst/>
          </a:prstGeom>
        </p:spPr>
      </p:pic>
      <p:sp>
        <p:nvSpPr>
          <p:cNvPr id="6" name="圓角矩形 5"/>
          <p:cNvSpPr/>
          <p:nvPr/>
        </p:nvSpPr>
        <p:spPr>
          <a:xfrm>
            <a:off x="2811491" y="836712"/>
            <a:ext cx="2197391" cy="28803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800"/>
          </a:p>
        </p:txBody>
      </p:sp>
      <p:sp>
        <p:nvSpPr>
          <p:cNvPr id="12" name="圓角矩形 11"/>
          <p:cNvSpPr/>
          <p:nvPr/>
        </p:nvSpPr>
        <p:spPr>
          <a:xfrm>
            <a:off x="4033254" y="6311861"/>
            <a:ext cx="1620180" cy="22705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800"/>
          </a:p>
        </p:txBody>
      </p:sp>
    </p:spTree>
    <p:extLst>
      <p:ext uri="{BB962C8B-B14F-4D97-AF65-F5344CB8AC3E}">
        <p14:creationId xmlns:p14="http://schemas.microsoft.com/office/powerpoint/2010/main" val="2746416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A5287-E07E-491F-8590-F22712E45F5F}" type="slidenum">
              <a:rPr lang="zh-TW" altLang="en-US" smtClean="0"/>
              <a:pPr/>
              <a:t>5</a:t>
            </a:fld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1" y="2204608"/>
            <a:ext cx="4036763" cy="3277915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8024" y="2213263"/>
            <a:ext cx="3744069" cy="3474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355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A5287-E07E-491F-8590-F22712E45F5F}" type="slidenum">
              <a:rPr lang="zh-TW" altLang="en-US" smtClean="0"/>
              <a:pPr/>
              <a:t>50</a:t>
            </a:fld>
            <a:endParaRPr lang="zh-TW" altLang="en-US" dirty="0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5947" y="3821061"/>
            <a:ext cx="5087044" cy="3036939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9" y="2043817"/>
            <a:ext cx="6048672" cy="1725727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9633" y="1237"/>
            <a:ext cx="4277001" cy="1951344"/>
          </a:xfrm>
          <a:prstGeom prst="rect">
            <a:avLst/>
          </a:prstGeom>
        </p:spPr>
      </p:pic>
      <p:sp>
        <p:nvSpPr>
          <p:cNvPr id="6" name="圓角矩形 5"/>
          <p:cNvSpPr/>
          <p:nvPr/>
        </p:nvSpPr>
        <p:spPr>
          <a:xfrm>
            <a:off x="2627784" y="548680"/>
            <a:ext cx="2232248" cy="14401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800"/>
          </a:p>
        </p:txBody>
      </p:sp>
      <p:sp>
        <p:nvSpPr>
          <p:cNvPr id="8" name="圓角矩形 7"/>
          <p:cNvSpPr/>
          <p:nvPr/>
        </p:nvSpPr>
        <p:spPr>
          <a:xfrm>
            <a:off x="3005827" y="3483345"/>
            <a:ext cx="1080120" cy="21479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800"/>
          </a:p>
        </p:txBody>
      </p:sp>
      <p:sp>
        <p:nvSpPr>
          <p:cNvPr id="10" name="圓角矩形 9"/>
          <p:cNvSpPr/>
          <p:nvPr/>
        </p:nvSpPr>
        <p:spPr>
          <a:xfrm>
            <a:off x="8100392" y="6538912"/>
            <a:ext cx="936104" cy="31301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800"/>
          </a:p>
        </p:txBody>
      </p:sp>
    </p:spTree>
    <p:extLst>
      <p:ext uri="{BB962C8B-B14F-4D97-AF65-F5344CB8AC3E}">
        <p14:creationId xmlns:p14="http://schemas.microsoft.com/office/powerpoint/2010/main" val="1909106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A5287-E07E-491F-8590-F22712E45F5F}" type="slidenum">
              <a:rPr lang="zh-TW" altLang="en-US" smtClean="0"/>
              <a:pPr/>
              <a:t>51</a:t>
            </a:fld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1691680" y="980728"/>
            <a:ext cx="44999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8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開啟</a:t>
            </a:r>
            <a:r>
              <a:rPr lang="en-US" altLang="zh-TW" sz="18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Lab 1-2</a:t>
            </a:r>
            <a:r>
              <a:rPr lang="zh-TW" altLang="en-US" sz="18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的</a:t>
            </a:r>
            <a:r>
              <a:rPr lang="en-US" altLang="zh-TW" sz="1800" b="1" dirty="0" err="1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vivado</a:t>
            </a:r>
            <a:r>
              <a:rPr lang="zh-TW" altLang="en-US" sz="18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專案，且先移除</a:t>
            </a:r>
            <a:r>
              <a:rPr lang="en-US" altLang="zh-TW" sz="1800" b="1" dirty="0" err="1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ledhw</a:t>
            </a:r>
            <a:endParaRPr lang="zh-TW" altLang="en-US" sz="1800" b="1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916833"/>
            <a:ext cx="8606765" cy="4193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875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圖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77" y="3523179"/>
            <a:ext cx="6312639" cy="2896639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3"/>
          <a:srcRect l="34611"/>
          <a:stretch/>
        </p:blipFill>
        <p:spPr>
          <a:xfrm>
            <a:off x="6582440" y="986573"/>
            <a:ext cx="2640819" cy="1590675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737" y="210285"/>
            <a:ext cx="2200275" cy="3143251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5"/>
          <a:srcRect b="16775"/>
          <a:stretch/>
        </p:blipFill>
        <p:spPr>
          <a:xfrm>
            <a:off x="2894613" y="210285"/>
            <a:ext cx="3405579" cy="2570643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A5287-E07E-491F-8590-F22712E45F5F}" type="slidenum">
              <a:rPr lang="zh-TW" altLang="en-US" smtClean="0"/>
              <a:pPr/>
              <a:t>52</a:t>
            </a:fld>
            <a:endParaRPr lang="zh-TW" altLang="en-US"/>
          </a:p>
        </p:txBody>
      </p:sp>
      <p:sp>
        <p:nvSpPr>
          <p:cNvPr id="6" name="圓角矩形 5"/>
          <p:cNvSpPr/>
          <p:nvPr/>
        </p:nvSpPr>
        <p:spPr>
          <a:xfrm>
            <a:off x="611560" y="2666978"/>
            <a:ext cx="1224136" cy="32997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800"/>
          </a:p>
        </p:txBody>
      </p:sp>
      <p:sp>
        <p:nvSpPr>
          <p:cNvPr id="10" name="圓角矩形 9"/>
          <p:cNvSpPr/>
          <p:nvPr/>
        </p:nvSpPr>
        <p:spPr>
          <a:xfrm>
            <a:off x="7086685" y="986573"/>
            <a:ext cx="1618868" cy="28120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800"/>
          </a:p>
        </p:txBody>
      </p:sp>
      <p:sp>
        <p:nvSpPr>
          <p:cNvPr id="13" name="圓角矩形 12"/>
          <p:cNvSpPr/>
          <p:nvPr/>
        </p:nvSpPr>
        <p:spPr>
          <a:xfrm>
            <a:off x="4748057" y="3778019"/>
            <a:ext cx="388995" cy="21238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800"/>
          </a:p>
        </p:txBody>
      </p:sp>
      <p:sp>
        <p:nvSpPr>
          <p:cNvPr id="14" name="矩形 13"/>
          <p:cNvSpPr/>
          <p:nvPr/>
        </p:nvSpPr>
        <p:spPr>
          <a:xfrm>
            <a:off x="2771801" y="5901701"/>
            <a:ext cx="292259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8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點選右鍵後選</a:t>
            </a:r>
            <a:endParaRPr lang="en-US" altLang="zh-TW" sz="1800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en-US" altLang="zh-TW" sz="18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Make External</a:t>
            </a:r>
            <a:r>
              <a:rPr lang="zh-TW" altLang="en-US" sz="18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，並命名</a:t>
            </a:r>
            <a:r>
              <a:rPr lang="en-US" altLang="zh-TW" sz="18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LED</a:t>
            </a:r>
            <a:endParaRPr lang="zh-TW" altLang="en-US" sz="1800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7" name="圓角矩形 16"/>
          <p:cNvSpPr/>
          <p:nvPr/>
        </p:nvSpPr>
        <p:spPr>
          <a:xfrm>
            <a:off x="4932040" y="490321"/>
            <a:ext cx="216024" cy="22123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800"/>
          </a:p>
        </p:txBody>
      </p:sp>
      <p:sp>
        <p:nvSpPr>
          <p:cNvPr id="18" name="圓角矩形 17"/>
          <p:cNvSpPr/>
          <p:nvPr/>
        </p:nvSpPr>
        <p:spPr>
          <a:xfrm>
            <a:off x="3707904" y="1196753"/>
            <a:ext cx="504056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800"/>
          </a:p>
        </p:txBody>
      </p:sp>
      <p:sp>
        <p:nvSpPr>
          <p:cNvPr id="19" name="圓角矩形 18"/>
          <p:cNvSpPr/>
          <p:nvPr/>
        </p:nvSpPr>
        <p:spPr>
          <a:xfrm>
            <a:off x="4707141" y="5328779"/>
            <a:ext cx="1736887" cy="17123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80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2895" y="1078232"/>
            <a:ext cx="2800351" cy="1762125"/>
          </a:xfrm>
          <a:prstGeom prst="rect">
            <a:avLst/>
          </a:prstGeom>
        </p:spPr>
      </p:pic>
      <p:pic>
        <p:nvPicPr>
          <p:cNvPr id="20" name="圖片 19"/>
          <p:cNvPicPr>
            <a:picLocks noChangeAspect="1"/>
          </p:cNvPicPr>
          <p:nvPr/>
        </p:nvPicPr>
        <p:blipFill rotWithShape="1">
          <a:blip r:embed="rId7"/>
          <a:srcRect t="74348" r="73206" b="-1"/>
          <a:stretch/>
        </p:blipFill>
        <p:spPr>
          <a:xfrm>
            <a:off x="6948264" y="3645024"/>
            <a:ext cx="1999875" cy="1854989"/>
          </a:xfrm>
          <a:prstGeom prst="rect">
            <a:avLst/>
          </a:prstGeom>
        </p:spPr>
      </p:pic>
      <p:sp>
        <p:nvSpPr>
          <p:cNvPr id="21" name="圓角矩形 20"/>
          <p:cNvSpPr/>
          <p:nvPr/>
        </p:nvSpPr>
        <p:spPr>
          <a:xfrm>
            <a:off x="7115117" y="4725144"/>
            <a:ext cx="1417323" cy="28803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800"/>
          </a:p>
        </p:txBody>
      </p:sp>
    </p:spTree>
    <p:extLst>
      <p:ext uri="{BB962C8B-B14F-4D97-AF65-F5344CB8AC3E}">
        <p14:creationId xmlns:p14="http://schemas.microsoft.com/office/powerpoint/2010/main" val="3868908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A5287-E07E-491F-8590-F22712E45F5F}" type="slidenum">
              <a:rPr lang="zh-TW" altLang="en-US" smtClean="0"/>
              <a:pPr/>
              <a:t>53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238200" y="188640"/>
            <a:ext cx="8640960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891" indent="-342891">
              <a:buFont typeface="+mj-lt"/>
              <a:buAutoNum type="arabicPeriod"/>
            </a:pP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同前面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lab1-1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做法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 (1) Export Hardware (include </a:t>
            </a:r>
            <a:r>
              <a:rPr lang="en-US" altLang="zh-TW" sz="18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bitstream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</a:p>
          <a:p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	                      (2) Launch </a:t>
            </a:r>
            <a:r>
              <a:rPr lang="en-US" altLang="zh-TW" sz="18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Vitis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IDE</a:t>
            </a:r>
          </a:p>
          <a:p>
            <a:pPr marL="342891" indent="-342891">
              <a:buFont typeface="+mj-lt"/>
              <a:buAutoNum type="arabicPeriod" startAt="2"/>
            </a:pP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產生一個新的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Application Project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，其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Platform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挑選</a:t>
            </a:r>
            <a:r>
              <a:rPr lang="en-US" altLang="zh-TW" sz="18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Vivado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最新產生的</a:t>
            </a:r>
            <a:r>
              <a:rPr lang="en-US" altLang="zh-TW" sz="18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xsa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檔</a:t>
            </a:r>
            <a:endParaRPr lang="en-US" altLang="zh-TW" sz="18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sz="18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sz="18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sz="18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sz="18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sz="18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sz="18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sz="18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sz="18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sz="18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sz="18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sz="18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sz="18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sz="18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sz="18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sz="18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sz="18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sz="18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3688" y="1304342"/>
            <a:ext cx="5472608" cy="5275903"/>
          </a:xfrm>
          <a:prstGeom prst="rect">
            <a:avLst/>
          </a:prstGeom>
        </p:spPr>
      </p:pic>
      <p:sp>
        <p:nvSpPr>
          <p:cNvPr id="8" name="圓角矩形 7"/>
          <p:cNvSpPr/>
          <p:nvPr/>
        </p:nvSpPr>
        <p:spPr>
          <a:xfrm>
            <a:off x="6372200" y="2924946"/>
            <a:ext cx="720080" cy="28803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800"/>
          </a:p>
        </p:txBody>
      </p:sp>
    </p:spTree>
    <p:extLst>
      <p:ext uri="{BB962C8B-B14F-4D97-AF65-F5344CB8AC3E}">
        <p14:creationId xmlns:p14="http://schemas.microsoft.com/office/powerpoint/2010/main" val="3868863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A5287-E07E-491F-8590-F22712E45F5F}" type="slidenum">
              <a:rPr lang="zh-TW" altLang="en-US" smtClean="0"/>
              <a:pPr/>
              <a:t>54</a:t>
            </a:fld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" y="1628800"/>
            <a:ext cx="4595420" cy="3888432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395536" y="355285"/>
            <a:ext cx="77635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891" indent="-342891">
              <a:buFont typeface="+mj-lt"/>
              <a:buAutoNum type="arabicPeriod"/>
            </a:pP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將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Application Project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，命名為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lab1_3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，並設定成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Empty Application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。</a:t>
            </a:r>
            <a:endParaRPr lang="en-US" altLang="zh-TW" sz="18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342891" indent="-342891">
              <a:buFont typeface="+mj-lt"/>
              <a:buAutoNum type="arabicPeriod"/>
            </a:pP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一個新的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system_wrapper_1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將會產生，其內部會將</a:t>
            </a:r>
            <a:r>
              <a:rPr lang="en-US" altLang="zh-TW" sz="18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led_ip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的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driver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加入</a:t>
            </a:r>
            <a:endParaRPr lang="en-US" altLang="zh-TW" sz="18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4088" y="1583660"/>
            <a:ext cx="2553056" cy="4772691"/>
          </a:xfrm>
          <a:prstGeom prst="rect">
            <a:avLst/>
          </a:prstGeom>
        </p:spPr>
      </p:pic>
      <p:sp>
        <p:nvSpPr>
          <p:cNvPr id="10" name="圓角矩形 9"/>
          <p:cNvSpPr/>
          <p:nvPr/>
        </p:nvSpPr>
        <p:spPr>
          <a:xfrm>
            <a:off x="6280576" y="5515670"/>
            <a:ext cx="1027728" cy="14558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800"/>
          </a:p>
        </p:txBody>
      </p:sp>
    </p:spTree>
    <p:extLst>
      <p:ext uri="{BB962C8B-B14F-4D97-AF65-F5344CB8AC3E}">
        <p14:creationId xmlns:p14="http://schemas.microsoft.com/office/powerpoint/2010/main" val="1263865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A5287-E07E-491F-8590-F22712E45F5F}" type="slidenum">
              <a:rPr lang="zh-TW" altLang="en-US" smtClean="0"/>
              <a:pPr/>
              <a:t>55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611560" y="404664"/>
            <a:ext cx="8280920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#include "</a:t>
            </a:r>
            <a:r>
              <a:rPr lang="en-US" altLang="zh-TW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xparameters.h</a:t>
            </a:r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</a:t>
            </a:r>
          </a:p>
          <a:p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#include "</a:t>
            </a:r>
            <a:r>
              <a:rPr lang="en-US" altLang="zh-TW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led_ip.h</a:t>
            </a:r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</a:t>
            </a:r>
          </a:p>
          <a:p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#include "</a:t>
            </a:r>
            <a:r>
              <a:rPr lang="en-US" altLang="zh-TW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sleep.h</a:t>
            </a:r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</a:t>
            </a:r>
          </a:p>
          <a:p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//====================================================</a:t>
            </a:r>
          </a:p>
          <a:p>
            <a:endParaRPr lang="en-US" altLang="zh-TW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main (void)</a:t>
            </a:r>
          </a:p>
          <a:p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{</a:t>
            </a:r>
          </a:p>
          <a:p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unsigned char </a:t>
            </a:r>
            <a:r>
              <a:rPr lang="en-US" altLang="zh-TW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leds</a:t>
            </a:r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0x1;</a:t>
            </a:r>
          </a:p>
          <a:p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while (1){</a:t>
            </a:r>
          </a:p>
          <a:p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  </a:t>
            </a:r>
            <a:r>
              <a:rPr lang="en-US" altLang="zh-TW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LED_IP_mWriteReg</a:t>
            </a:r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(XPAR_LED_IP_0_S00_AXI_BASEADDR, 0, </a:t>
            </a:r>
            <a:r>
              <a:rPr lang="en-US" altLang="zh-TW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leds</a:t>
            </a:r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);</a:t>
            </a:r>
          </a:p>
          <a:p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  sleep(1);</a:t>
            </a:r>
          </a:p>
          <a:p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  </a:t>
            </a:r>
            <a:r>
              <a:rPr lang="en-US" altLang="zh-TW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leds</a:t>
            </a:r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altLang="zh-TW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leds</a:t>
            </a:r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&lt;&lt;1;</a:t>
            </a:r>
          </a:p>
          <a:p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  if(</a:t>
            </a:r>
            <a:r>
              <a:rPr lang="en-US" altLang="zh-TW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leds</a:t>
            </a:r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== 0x10)</a:t>
            </a:r>
          </a:p>
          <a:p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  </a:t>
            </a:r>
            <a:r>
              <a:rPr lang="en-US" altLang="zh-TW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leds</a:t>
            </a:r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0x1;</a:t>
            </a:r>
          </a:p>
          <a:p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}</a:t>
            </a:r>
          </a:p>
          <a:p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</a:p>
        </p:txBody>
      </p:sp>
      <p:sp>
        <p:nvSpPr>
          <p:cNvPr id="6" name="矩形 5"/>
          <p:cNvSpPr/>
          <p:nvPr/>
        </p:nvSpPr>
        <p:spPr>
          <a:xfrm>
            <a:off x="4211960" y="396958"/>
            <a:ext cx="464101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8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於</a:t>
            </a:r>
            <a:r>
              <a:rPr lang="en-US" altLang="zh-TW" sz="18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lab1_3</a:t>
            </a:r>
            <a:r>
              <a:rPr lang="zh-TW" altLang="en-US" sz="18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中的</a:t>
            </a:r>
            <a:r>
              <a:rPr lang="en-US" altLang="zh-TW" sz="1800" dirty="0" err="1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src</a:t>
            </a:r>
            <a:r>
              <a:rPr lang="zh-TW" altLang="en-US" sz="18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裡增加一個新的</a:t>
            </a:r>
            <a:r>
              <a:rPr lang="en-US" altLang="zh-TW" sz="18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lab1_3.c</a:t>
            </a:r>
            <a:r>
              <a:rPr lang="zh-TW" altLang="en-US" sz="18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檔，</a:t>
            </a:r>
            <a:endParaRPr lang="en-US" altLang="zh-TW" sz="1800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zh-TW" altLang="en-US" sz="18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並填入以下的程式碼</a:t>
            </a:r>
          </a:p>
        </p:txBody>
      </p:sp>
    </p:spTree>
    <p:extLst>
      <p:ext uri="{BB962C8B-B14F-4D97-AF65-F5344CB8AC3E}">
        <p14:creationId xmlns:p14="http://schemas.microsoft.com/office/powerpoint/2010/main" val="2081473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A5287-E07E-491F-8590-F22712E45F5F}" type="slidenum">
              <a:rPr lang="zh-TW" altLang="en-US" smtClean="0"/>
              <a:pPr/>
              <a:t>56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/>
          <a:srcRect t="15668" r="25213"/>
          <a:stretch/>
        </p:blipFill>
        <p:spPr>
          <a:xfrm>
            <a:off x="179512" y="500411"/>
            <a:ext cx="4032448" cy="3028723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827584" y="1926"/>
            <a:ext cx="4028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8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右鍵點選</a:t>
            </a:r>
            <a:r>
              <a:rPr lang="en-US" altLang="zh-TW" sz="18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lab1_3</a:t>
            </a:r>
            <a:r>
              <a:rPr lang="zh-TW" altLang="en-US" sz="18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後，選擇</a:t>
            </a:r>
            <a:r>
              <a:rPr lang="en-US" altLang="zh-TW" sz="18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Build Project</a:t>
            </a:r>
            <a:endParaRPr lang="zh-TW" altLang="en-US" sz="1800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3" y="4187135"/>
            <a:ext cx="7020351" cy="1929696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2148" y="4869161"/>
            <a:ext cx="4151853" cy="1769884"/>
          </a:xfrm>
          <a:prstGeom prst="rect">
            <a:avLst/>
          </a:prstGeom>
        </p:spPr>
      </p:pic>
      <p:sp>
        <p:nvSpPr>
          <p:cNvPr id="10" name="文字方塊 9"/>
          <p:cNvSpPr txBox="1"/>
          <p:nvPr/>
        </p:nvSpPr>
        <p:spPr>
          <a:xfrm>
            <a:off x="755576" y="3762949"/>
            <a:ext cx="6840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8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發生</a:t>
            </a:r>
            <a:r>
              <a:rPr lang="en-US" altLang="zh-TW" sz="18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Errors</a:t>
            </a:r>
            <a:r>
              <a:rPr lang="zh-TW" altLang="en-US" sz="18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，此為</a:t>
            </a:r>
            <a:r>
              <a:rPr lang="en-US" altLang="zh-TW" sz="1800" b="1" dirty="0" err="1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Vitis</a:t>
            </a:r>
            <a:r>
              <a:rPr lang="en-US" altLang="zh-TW" sz="18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2020.2</a:t>
            </a:r>
            <a:r>
              <a:rPr lang="zh-TW" altLang="en-US" sz="18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加</a:t>
            </a:r>
            <a:r>
              <a:rPr lang="en-US" altLang="zh-TW" sz="18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AXI-Lite based custom IP</a:t>
            </a:r>
            <a:r>
              <a:rPr lang="zh-TW" altLang="en-US" sz="18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的</a:t>
            </a:r>
            <a:r>
              <a:rPr lang="en-US" altLang="zh-TW" sz="18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bugs</a:t>
            </a:r>
            <a:endParaRPr lang="zh-TW" altLang="en-US" sz="1800" b="1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2851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A5287-E07E-491F-8590-F22712E45F5F}" type="slidenum">
              <a:rPr lang="zh-TW" altLang="en-US" smtClean="0"/>
              <a:pPr/>
              <a:t>57</a:t>
            </a:fld>
            <a:endParaRPr lang="zh-TW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107504" y="260649"/>
            <a:ext cx="4725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8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Bugs</a:t>
            </a:r>
            <a:r>
              <a:rPr lang="zh-TW" altLang="en-US" sz="18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校正</a:t>
            </a:r>
            <a:r>
              <a:rPr lang="en-US" altLang="zh-TW" sz="18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 </a:t>
            </a:r>
            <a:r>
              <a:rPr lang="zh-TW" altLang="en-US" sz="18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將下述三個產生</a:t>
            </a:r>
            <a:r>
              <a:rPr lang="en-US" altLang="zh-TW" sz="1800" b="1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Makefile</a:t>
            </a:r>
            <a:r>
              <a:rPr lang="zh-TW" altLang="en-US" sz="18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修正</a:t>
            </a:r>
          </a:p>
        </p:txBody>
      </p:sp>
      <p:sp>
        <p:nvSpPr>
          <p:cNvPr id="8" name="矩形 7"/>
          <p:cNvSpPr/>
          <p:nvPr/>
        </p:nvSpPr>
        <p:spPr>
          <a:xfrm>
            <a:off x="107504" y="692698"/>
            <a:ext cx="903649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Platform/</a:t>
            </a:r>
            <a:r>
              <a:rPr lang="en-US" altLang="zh-TW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hw</a:t>
            </a:r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/drivers/&lt;</a:t>
            </a:r>
            <a:r>
              <a:rPr lang="en-US" altLang="zh-TW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CustomIP_name</a:t>
            </a:r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&gt;/</a:t>
            </a:r>
            <a:r>
              <a:rPr lang="en-US" altLang="zh-TW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src</a:t>
            </a:r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altLang="zh-TW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Makefile</a:t>
            </a:r>
            <a:endParaRPr lang="en-US" altLang="zh-TW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Platform/ps7_cortex_a9_0/</a:t>
            </a:r>
            <a:r>
              <a:rPr lang="en-US" altLang="zh-TW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standalone_domain</a:t>
            </a:r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altLang="zh-TW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bsp</a:t>
            </a:r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/ps7_cortex_a9_0/</a:t>
            </a:r>
            <a:r>
              <a:rPr lang="en-US" altLang="zh-TW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libsrc</a:t>
            </a:r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/&lt;</a:t>
            </a:r>
            <a:r>
              <a:rPr lang="en-US" altLang="zh-TW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CustomIP_name</a:t>
            </a:r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&gt;/</a:t>
            </a:r>
            <a:r>
              <a:rPr lang="en-US" altLang="zh-TW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src</a:t>
            </a:r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altLang="zh-TW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Makefile</a:t>
            </a:r>
            <a:endParaRPr lang="en-US" altLang="zh-TW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Platform/</a:t>
            </a:r>
            <a:r>
              <a:rPr lang="en-US" altLang="zh-TW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zynq_fsbl</a:t>
            </a:r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altLang="zh-TW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zynq_fsbl_bsp</a:t>
            </a:r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/ps7_cortex_a9_0/</a:t>
            </a:r>
            <a:r>
              <a:rPr lang="en-US" altLang="zh-TW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libsrc</a:t>
            </a:r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/&lt;</a:t>
            </a:r>
            <a:r>
              <a:rPr lang="en-US" altLang="zh-TW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CustomIP_name</a:t>
            </a:r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&gt;/</a:t>
            </a:r>
            <a:r>
              <a:rPr lang="en-US" altLang="zh-TW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src</a:t>
            </a:r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altLang="zh-TW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Makefile</a:t>
            </a:r>
            <a:endParaRPr lang="en-US" altLang="zh-TW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238200" y="1554839"/>
            <a:ext cx="8640960" cy="507831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COMPILER=</a:t>
            </a:r>
          </a:p>
          <a:p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ARCHIVER=</a:t>
            </a:r>
          </a:p>
          <a:p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CP=</a:t>
            </a:r>
            <a:r>
              <a:rPr lang="en-US" altLang="zh-TW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cp</a:t>
            </a:r>
            <a:endParaRPr lang="en-US" altLang="zh-TW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COMPILER_FLAGS=</a:t>
            </a:r>
          </a:p>
          <a:p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EXTRA_COMPILER_FLAGS=</a:t>
            </a:r>
          </a:p>
          <a:p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LIB=</a:t>
            </a:r>
            <a:r>
              <a:rPr lang="en-US" altLang="zh-TW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libxil.a</a:t>
            </a:r>
            <a:endParaRPr lang="en-US" altLang="zh-TW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TW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RELEASEDIR=../../../lib</a:t>
            </a:r>
          </a:p>
          <a:p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INCLUDEDIR=../../../include</a:t>
            </a:r>
          </a:p>
          <a:p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INCLUDES=-I./. -I${INCLUDEDIR}</a:t>
            </a:r>
          </a:p>
          <a:p>
            <a:endParaRPr lang="en-US" altLang="zh-TW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INCLUDEFILES=*.h</a:t>
            </a:r>
          </a:p>
          <a:p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LIBSOURCES=*.c</a:t>
            </a:r>
          </a:p>
          <a:p>
            <a:r>
              <a:rPr lang="en-US" altLang="zh-TW" sz="12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OBJECTS = $(</a:t>
            </a:r>
            <a:r>
              <a:rPr lang="en-US" altLang="zh-TW" sz="1200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addsuffix</a:t>
            </a:r>
            <a:r>
              <a:rPr lang="en-US" altLang="zh-TW" sz="12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.o, $(</a:t>
            </a:r>
            <a:r>
              <a:rPr lang="en-US" altLang="zh-TW" sz="1200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basename</a:t>
            </a:r>
            <a:r>
              <a:rPr lang="en-US" altLang="zh-TW" sz="12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$(wildcard *.c)))</a:t>
            </a:r>
          </a:p>
          <a:p>
            <a:r>
              <a:rPr lang="en-US" altLang="zh-TW" sz="12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ASSEMBLY_OBJECTS = $(</a:t>
            </a:r>
            <a:r>
              <a:rPr lang="en-US" altLang="zh-TW" sz="1200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addsuffix</a:t>
            </a:r>
            <a:r>
              <a:rPr lang="en-US" altLang="zh-TW" sz="12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.o, $(</a:t>
            </a:r>
            <a:r>
              <a:rPr lang="en-US" altLang="zh-TW" sz="1200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basename</a:t>
            </a:r>
            <a:r>
              <a:rPr lang="en-US" altLang="zh-TW" sz="12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$(wildcard *.S)))</a:t>
            </a:r>
          </a:p>
          <a:p>
            <a:endParaRPr lang="en-US" altLang="zh-TW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libs:</a:t>
            </a:r>
          </a:p>
          <a:p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echo "&lt;</a:t>
            </a:r>
            <a:r>
              <a:rPr lang="en-US" altLang="zh-TW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CustomIP_name</a:t>
            </a:r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&gt;..."</a:t>
            </a:r>
          </a:p>
          <a:p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$(COMPILER) $(COMPILER_FLAGS) $(EXTRA_COMPILER_FLAGS) $(INCLUDES) $(LIBSOURCES)</a:t>
            </a:r>
          </a:p>
          <a:p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$(ARCHIVER) -r ${RELEASEDIR}/${LIB} </a:t>
            </a:r>
            <a:r>
              <a:rPr lang="en-US" altLang="zh-TW" sz="12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${OBJECTS} ${ASSEMBLY_OBJECTS}</a:t>
            </a:r>
          </a:p>
          <a:p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make clean</a:t>
            </a:r>
          </a:p>
          <a:p>
            <a:endParaRPr lang="en-US" altLang="zh-TW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include:</a:t>
            </a:r>
          </a:p>
          <a:p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${CP} $(INCLUDEFILES) $(INCLUDEDIR)</a:t>
            </a:r>
          </a:p>
          <a:p>
            <a:endParaRPr lang="en-US" altLang="zh-TW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clean:</a:t>
            </a:r>
          </a:p>
          <a:p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altLang="zh-TW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rm</a:t>
            </a:r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</a:t>
            </a:r>
            <a:r>
              <a:rPr lang="en-US" altLang="zh-TW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rf</a:t>
            </a:r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12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${OBJECTS} ${ASSEMBLY_OBJECTS}</a:t>
            </a:r>
          </a:p>
        </p:txBody>
      </p:sp>
    </p:spTree>
    <p:extLst>
      <p:ext uri="{BB962C8B-B14F-4D97-AF65-F5344CB8AC3E}">
        <p14:creationId xmlns:p14="http://schemas.microsoft.com/office/powerpoint/2010/main" val="964352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A5287-E07E-491F-8590-F22712E45F5F}" type="slidenum">
              <a:rPr lang="zh-TW" altLang="en-US" smtClean="0"/>
              <a:pPr/>
              <a:t>58</a:t>
            </a:fld>
            <a:endParaRPr lang="zh-TW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107504" y="260648"/>
            <a:ext cx="4725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8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Bugs</a:t>
            </a:r>
            <a:r>
              <a:rPr lang="zh-TW" altLang="en-US" sz="18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校正</a:t>
            </a:r>
            <a:r>
              <a:rPr lang="en-US" altLang="zh-TW" sz="18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 </a:t>
            </a:r>
            <a:r>
              <a:rPr lang="zh-TW" altLang="en-US" sz="18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以</a:t>
            </a:r>
            <a:r>
              <a:rPr lang="en-US" altLang="zh-TW" sz="1800" b="1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led_ip</a:t>
            </a:r>
            <a:r>
              <a:rPr lang="zh-TW" altLang="en-US" sz="18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為例</a:t>
            </a:r>
          </a:p>
        </p:txBody>
      </p:sp>
      <p:sp>
        <p:nvSpPr>
          <p:cNvPr id="8" name="矩形 7"/>
          <p:cNvSpPr/>
          <p:nvPr/>
        </p:nvSpPr>
        <p:spPr>
          <a:xfrm>
            <a:off x="107504" y="692697"/>
            <a:ext cx="903649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system_wrapper_1/</a:t>
            </a:r>
            <a:r>
              <a:rPr lang="en-US" altLang="zh-TW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hw</a:t>
            </a: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/drivers/led_ip_v1_0/</a:t>
            </a:r>
            <a:r>
              <a:rPr lang="en-US" altLang="zh-TW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src</a:t>
            </a: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altLang="zh-TW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Makefile</a:t>
            </a:r>
            <a:endParaRPr lang="en-US" altLang="zh-TW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system_wrapper_1/ps7_cortex_a9_0/</a:t>
            </a:r>
            <a:r>
              <a:rPr lang="en-US" altLang="zh-TW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standalone_domain</a:t>
            </a: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altLang="zh-TW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bsp</a:t>
            </a: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/ps7_cortex_a9_0/</a:t>
            </a:r>
            <a:r>
              <a:rPr lang="en-US" altLang="zh-TW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libsrc</a:t>
            </a: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/led_ip_v1_0/</a:t>
            </a:r>
            <a:r>
              <a:rPr lang="en-US" altLang="zh-TW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src</a:t>
            </a: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altLang="zh-TW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Makefile</a:t>
            </a:r>
            <a:endParaRPr lang="en-US" altLang="zh-TW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system_wrapper_1/</a:t>
            </a:r>
            <a:r>
              <a:rPr lang="en-US" altLang="zh-TW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zynq_fsbl</a:t>
            </a: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altLang="zh-TW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zynq_fsbl_bsp</a:t>
            </a: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/ps7_cortex_a9_0/</a:t>
            </a:r>
            <a:r>
              <a:rPr lang="en-US" altLang="zh-TW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libsrc</a:t>
            </a: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/led_ip_v1_0/</a:t>
            </a:r>
            <a:r>
              <a:rPr lang="en-US" altLang="zh-TW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src</a:t>
            </a: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altLang="zh-TW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Makefile</a:t>
            </a:r>
            <a:endParaRPr lang="en-US" altLang="zh-TW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238200" y="1554839"/>
            <a:ext cx="8640960" cy="507831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COMPILER=</a:t>
            </a:r>
          </a:p>
          <a:p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ARCHIVER=</a:t>
            </a:r>
          </a:p>
          <a:p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CP=</a:t>
            </a:r>
            <a:r>
              <a:rPr lang="en-US" altLang="zh-TW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cp</a:t>
            </a:r>
            <a:endParaRPr lang="en-US" altLang="zh-TW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COMPILER_FLAGS=</a:t>
            </a:r>
          </a:p>
          <a:p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EXTRA_COMPILER_FLAGS=</a:t>
            </a:r>
          </a:p>
          <a:p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LIB=</a:t>
            </a:r>
            <a:r>
              <a:rPr lang="en-US" altLang="zh-TW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libxil.a</a:t>
            </a:r>
            <a:endParaRPr lang="en-US" altLang="zh-TW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TW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RELEASEDIR=../../../lib</a:t>
            </a:r>
          </a:p>
          <a:p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INCLUDEDIR=../../../include</a:t>
            </a:r>
          </a:p>
          <a:p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INCLUDES=-I./. -I${INCLUDEDIR}</a:t>
            </a:r>
          </a:p>
          <a:p>
            <a:endParaRPr lang="en-US" altLang="zh-TW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INCLUDEFILES=*.h</a:t>
            </a:r>
          </a:p>
          <a:p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LIBSOURCES=*.c</a:t>
            </a:r>
          </a:p>
          <a:p>
            <a:r>
              <a:rPr lang="en-US" altLang="zh-TW" sz="12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OBJECTS = $(</a:t>
            </a:r>
            <a:r>
              <a:rPr lang="en-US" altLang="zh-TW" sz="1200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addsuffix</a:t>
            </a:r>
            <a:r>
              <a:rPr lang="en-US" altLang="zh-TW" sz="12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.o, $(</a:t>
            </a:r>
            <a:r>
              <a:rPr lang="en-US" altLang="zh-TW" sz="1200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basename</a:t>
            </a:r>
            <a:r>
              <a:rPr lang="en-US" altLang="zh-TW" sz="12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$(wildcard *.c)))</a:t>
            </a:r>
          </a:p>
          <a:p>
            <a:r>
              <a:rPr lang="en-US" altLang="zh-TW" sz="12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ASSEMBLY_OBJECTS = $(</a:t>
            </a:r>
            <a:r>
              <a:rPr lang="en-US" altLang="zh-TW" sz="1200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addsuffix</a:t>
            </a:r>
            <a:r>
              <a:rPr lang="en-US" altLang="zh-TW" sz="12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.o, $(</a:t>
            </a:r>
            <a:r>
              <a:rPr lang="en-US" altLang="zh-TW" sz="1200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basename</a:t>
            </a:r>
            <a:r>
              <a:rPr lang="en-US" altLang="zh-TW" sz="12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$(wildcard *.S)))</a:t>
            </a:r>
          </a:p>
          <a:p>
            <a:endParaRPr lang="en-US" altLang="zh-TW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libs:</a:t>
            </a:r>
          </a:p>
          <a:p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echo "Compiling </a:t>
            </a:r>
            <a:r>
              <a:rPr lang="en-US" altLang="zh-TW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led_ip</a:t>
            </a:r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..."</a:t>
            </a:r>
          </a:p>
          <a:p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$(COMPILER) $(COMPILER_FLAGS) $(EXTRA_COMPILER_FLAGS) $(INCLUDES) $(LIBSOURCES)</a:t>
            </a:r>
          </a:p>
          <a:p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$(ARCHIVER) -r ${RELEASEDIR}/${LIB} </a:t>
            </a:r>
            <a:r>
              <a:rPr lang="en-US" altLang="zh-TW" sz="12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${OBJECTS} ${ASSEMBLY_OBJECTS}</a:t>
            </a:r>
          </a:p>
          <a:p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make clean</a:t>
            </a:r>
          </a:p>
          <a:p>
            <a:endParaRPr lang="en-US" altLang="zh-TW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include:</a:t>
            </a:r>
          </a:p>
          <a:p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${CP} $(INCLUDEFILES) $(INCLUDEDIR)</a:t>
            </a:r>
          </a:p>
          <a:p>
            <a:endParaRPr lang="en-US" altLang="zh-TW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clean:</a:t>
            </a:r>
          </a:p>
          <a:p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altLang="zh-TW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rm</a:t>
            </a:r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</a:t>
            </a:r>
            <a:r>
              <a:rPr lang="en-US" altLang="zh-TW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rf</a:t>
            </a:r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12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${OBJECTS} ${ASSEMBLY_OBJECTS}</a:t>
            </a:r>
          </a:p>
        </p:txBody>
      </p:sp>
    </p:spTree>
    <p:extLst>
      <p:ext uri="{BB962C8B-B14F-4D97-AF65-F5344CB8AC3E}">
        <p14:creationId xmlns:p14="http://schemas.microsoft.com/office/powerpoint/2010/main" val="4203002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A5287-E07E-491F-8590-F22712E45F5F}" type="slidenum">
              <a:rPr lang="zh-TW" altLang="en-US" smtClean="0"/>
              <a:pPr/>
              <a:t>59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49" y="278493"/>
            <a:ext cx="5115639" cy="3648584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5364088" y="620690"/>
            <a:ext cx="34563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8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右鍵點選</a:t>
            </a:r>
            <a:r>
              <a:rPr lang="en-US" altLang="zh-TW" sz="18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lab1_3</a:t>
            </a:r>
            <a:r>
              <a:rPr lang="zh-TW" altLang="en-US" sz="18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後，選擇</a:t>
            </a:r>
            <a:r>
              <a:rPr lang="en-US" altLang="zh-TW" sz="18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Clean Project</a:t>
            </a:r>
            <a:r>
              <a:rPr lang="zh-TW" altLang="en-US" sz="18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完成後，再重新選擇</a:t>
            </a:r>
            <a:r>
              <a:rPr lang="en-US" altLang="zh-TW" sz="18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Build Project</a:t>
            </a:r>
            <a:r>
              <a:rPr lang="zh-TW" altLang="en-US" sz="18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即可成功</a:t>
            </a: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7793" y="1628800"/>
            <a:ext cx="3310177" cy="1872208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4A71506E-DFFF-4913-A9C6-995F2D7EA69F}"/>
              </a:ext>
            </a:extLst>
          </p:cNvPr>
          <p:cNvSpPr/>
          <p:nvPr/>
        </p:nvSpPr>
        <p:spPr>
          <a:xfrm>
            <a:off x="2553496" y="4653136"/>
            <a:ext cx="4320480" cy="1384995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zh-TW" altLang="en-US" sz="28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將終端機畫面與</a:t>
            </a:r>
            <a:r>
              <a:rPr lang="en-US" altLang="zh-TW" sz="28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FPGA</a:t>
            </a:r>
            <a:r>
              <a:rPr lang="zh-TW" altLang="en-US" sz="28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平台運作畫面照相或錄影後傳到雲端學院對應的作業區</a:t>
            </a:r>
          </a:p>
        </p:txBody>
      </p:sp>
    </p:spTree>
    <p:extLst>
      <p:ext uri="{BB962C8B-B14F-4D97-AF65-F5344CB8AC3E}">
        <p14:creationId xmlns:p14="http://schemas.microsoft.com/office/powerpoint/2010/main" val="232190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A5287-E07E-491F-8590-F22712E45F5F}" type="slidenum">
              <a:rPr lang="zh-TW" altLang="en-US" smtClean="0"/>
              <a:pPr/>
              <a:t>6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1" y="1930761"/>
            <a:ext cx="4137591" cy="3912468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1" y="1930761"/>
            <a:ext cx="4255441" cy="4070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52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Lab 1-4: </a:t>
            </a:r>
            <a:r>
              <a:rPr lang="zh-TW" altLang="en-US" dirty="0"/>
              <a:t>產生</a:t>
            </a:r>
            <a:r>
              <a:rPr lang="en-US" altLang="zh-TW" dirty="0" err="1"/>
              <a:t>Zynq</a:t>
            </a:r>
            <a:r>
              <a:rPr lang="zh-TW" altLang="en-US" dirty="0"/>
              <a:t>開機檔案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A5287-E07E-491F-8590-F22712E45F5F}" type="slidenum">
              <a:rPr lang="zh-TW" altLang="en-US" smtClean="0"/>
              <a:pPr/>
              <a:t>60</a:t>
            </a:fld>
            <a:endParaRPr lang="zh-TW" altLang="en-US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4" y="1490936"/>
            <a:ext cx="4201111" cy="4286848"/>
          </a:xfrm>
          <a:prstGeom prst="rect">
            <a:avLst/>
          </a:prstGeom>
        </p:spPr>
      </p:pic>
      <p:sp>
        <p:nvSpPr>
          <p:cNvPr id="10" name="文字方塊 9"/>
          <p:cNvSpPr txBox="1"/>
          <p:nvPr/>
        </p:nvSpPr>
        <p:spPr>
          <a:xfrm>
            <a:off x="693633" y="5777784"/>
            <a:ext cx="37826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8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點選</a:t>
            </a:r>
            <a:r>
              <a:rPr lang="en-US" altLang="zh-TW" sz="18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lab1_3_system</a:t>
            </a:r>
            <a:r>
              <a:rPr lang="zh-TW" altLang="en-US" sz="18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後，選擇</a:t>
            </a:r>
            <a:r>
              <a:rPr lang="en-US" altLang="zh-TW" sz="18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Xilinx -&gt; Create Boot Image</a:t>
            </a:r>
            <a:endParaRPr lang="zh-TW" altLang="en-US" sz="1800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1" name="圓角矩形 10"/>
          <p:cNvSpPr/>
          <p:nvPr/>
        </p:nvSpPr>
        <p:spPr>
          <a:xfrm>
            <a:off x="295609" y="2566195"/>
            <a:ext cx="1152128" cy="28803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800"/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568071"/>
            <a:ext cx="4459893" cy="4606996"/>
          </a:xfrm>
          <a:prstGeom prst="rect">
            <a:avLst/>
          </a:prstGeom>
        </p:spPr>
      </p:pic>
      <p:sp>
        <p:nvSpPr>
          <p:cNvPr id="13" name="圓角矩形 12"/>
          <p:cNvSpPr/>
          <p:nvPr/>
        </p:nvSpPr>
        <p:spPr>
          <a:xfrm>
            <a:off x="5316644" y="3317276"/>
            <a:ext cx="3168352" cy="28803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800"/>
          </a:p>
        </p:txBody>
      </p:sp>
      <p:sp>
        <p:nvSpPr>
          <p:cNvPr id="14" name="圓角矩形 13"/>
          <p:cNvSpPr/>
          <p:nvPr/>
        </p:nvSpPr>
        <p:spPr>
          <a:xfrm>
            <a:off x="7102624" y="5870023"/>
            <a:ext cx="997768" cy="28803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800"/>
          </a:p>
        </p:txBody>
      </p:sp>
      <p:sp>
        <p:nvSpPr>
          <p:cNvPr id="15" name="文字方塊 14"/>
          <p:cNvSpPr txBox="1"/>
          <p:nvPr/>
        </p:nvSpPr>
        <p:spPr>
          <a:xfrm>
            <a:off x="5172628" y="3605308"/>
            <a:ext cx="34563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8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確定產出的</a:t>
            </a:r>
            <a:r>
              <a:rPr lang="en-US" altLang="zh-TW" sz="1800" dirty="0" err="1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BOOT.bin</a:t>
            </a:r>
            <a:r>
              <a:rPr lang="zh-TW" altLang="en-US" sz="18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檔的位置後，點選</a:t>
            </a:r>
            <a:r>
              <a:rPr lang="en-US" altLang="zh-TW" sz="18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Create Image</a:t>
            </a:r>
            <a:endParaRPr lang="zh-TW" altLang="en-US" sz="1800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3319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A5287-E07E-491F-8590-F22712E45F5F}" type="slidenum">
              <a:rPr lang="zh-TW" altLang="en-US" smtClean="0"/>
              <a:pPr/>
              <a:t>61</a:t>
            </a:fld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268045" y="1085142"/>
            <a:ext cx="3776369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189" indent="-457189">
              <a:buFontTx/>
              <a:buAutoNum type="arabicPeriod"/>
            </a:pPr>
            <a:r>
              <a:rPr lang="zh-TW" altLang="en-US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將產生的</a:t>
            </a:r>
            <a:r>
              <a:rPr lang="en-US" altLang="zh-TW" dirty="0" err="1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BOOT.bin</a:t>
            </a:r>
            <a:r>
              <a:rPr lang="zh-TW" altLang="en-US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複製到</a:t>
            </a:r>
            <a:r>
              <a:rPr lang="en-US" altLang="zh-TW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SD</a:t>
            </a:r>
            <a:r>
              <a:rPr lang="zh-TW" altLang="en-US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卡中</a:t>
            </a:r>
            <a:endParaRPr lang="en-US" altLang="zh-TW" dirty="0">
              <a:solidFill>
                <a:prstClr val="black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457189" indent="-457189">
              <a:buFontTx/>
              <a:buAutoNum type="arabicPeriod"/>
            </a:pPr>
            <a:r>
              <a:rPr lang="zh-TW" altLang="en-US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關</a:t>
            </a:r>
            <a:r>
              <a:rPr lang="en-US" altLang="zh-TW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PYNQ-Z2</a:t>
            </a:r>
            <a:r>
              <a:rPr lang="zh-TW" altLang="en-US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電源</a:t>
            </a:r>
            <a:endParaRPr lang="en-US" altLang="zh-TW" dirty="0">
              <a:solidFill>
                <a:prstClr val="black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457189" indent="-457189">
              <a:buFontTx/>
              <a:buAutoNum type="arabicPeriod"/>
            </a:pPr>
            <a:r>
              <a:rPr lang="zh-TW" altLang="en-US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插入</a:t>
            </a:r>
            <a:r>
              <a:rPr lang="en-US" altLang="zh-TW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SD</a:t>
            </a:r>
            <a:r>
              <a:rPr lang="zh-TW" altLang="en-US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卡</a:t>
            </a:r>
            <a:endParaRPr lang="en-US" altLang="zh-TW" dirty="0">
              <a:solidFill>
                <a:prstClr val="black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457189" indent="-457189">
              <a:buFontTx/>
              <a:buAutoNum type="arabicPeriod"/>
            </a:pPr>
            <a:r>
              <a:rPr lang="zh-TW" altLang="en-US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調整開機組態至</a:t>
            </a:r>
            <a:r>
              <a:rPr lang="en-US" altLang="zh-TW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SD</a:t>
            </a:r>
            <a:r>
              <a:rPr lang="zh-TW" altLang="en-US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模式，如右圖</a:t>
            </a:r>
            <a:endParaRPr lang="en-US" altLang="zh-TW" dirty="0">
              <a:solidFill>
                <a:prstClr val="black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457189" indent="-457189">
              <a:buFontTx/>
              <a:buAutoNum type="arabicPeriod"/>
            </a:pPr>
            <a:r>
              <a:rPr lang="zh-TW" altLang="en-US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重新開啟電源</a:t>
            </a:r>
            <a:endParaRPr lang="en-US" altLang="zh-TW" dirty="0">
              <a:solidFill>
                <a:prstClr val="black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595" r="31639"/>
          <a:stretch/>
        </p:blipFill>
        <p:spPr>
          <a:xfrm>
            <a:off x="4365104" y="2870674"/>
            <a:ext cx="4518249" cy="3787423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219" t="51437" b="18783"/>
          <a:stretch/>
        </p:blipFill>
        <p:spPr>
          <a:xfrm>
            <a:off x="4644010" y="188640"/>
            <a:ext cx="4104455" cy="2426349"/>
          </a:xfrm>
          <a:prstGeom prst="rect">
            <a:avLst/>
          </a:prstGeom>
        </p:spPr>
      </p:pic>
      <p:sp>
        <p:nvSpPr>
          <p:cNvPr id="7" name="圓角矩形 6"/>
          <p:cNvSpPr/>
          <p:nvPr/>
        </p:nvSpPr>
        <p:spPr>
          <a:xfrm>
            <a:off x="6120171" y="1049694"/>
            <a:ext cx="504056" cy="35212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800">
              <a:solidFill>
                <a:prstClr val="white"/>
              </a:solidFill>
            </a:endParaRPr>
          </a:p>
        </p:txBody>
      </p:sp>
      <p:sp>
        <p:nvSpPr>
          <p:cNvPr id="9" name="圓角矩形 8"/>
          <p:cNvSpPr/>
          <p:nvPr/>
        </p:nvSpPr>
        <p:spPr>
          <a:xfrm>
            <a:off x="7740352" y="3789040"/>
            <a:ext cx="360040" cy="50405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800">
              <a:solidFill>
                <a:prstClr val="white"/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AD0E865E-D2EC-4D00-9852-DCD9D8DC119E}"/>
              </a:ext>
            </a:extLst>
          </p:cNvPr>
          <p:cNvSpPr/>
          <p:nvPr/>
        </p:nvSpPr>
        <p:spPr>
          <a:xfrm>
            <a:off x="334853" y="4965171"/>
            <a:ext cx="3684409" cy="1077026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zh-TW" altLang="en-US" sz="2133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將終端機畫面與</a:t>
            </a:r>
            <a:r>
              <a:rPr lang="en-US" altLang="zh-TW" sz="2133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FPGA</a:t>
            </a:r>
            <a:r>
              <a:rPr lang="zh-TW" altLang="en-US" sz="2133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平台運作畫面照相或錄影後傳到雲端學院對應的作業區</a:t>
            </a:r>
          </a:p>
        </p:txBody>
      </p:sp>
    </p:spTree>
    <p:extLst>
      <p:ext uri="{BB962C8B-B14F-4D97-AF65-F5344CB8AC3E}">
        <p14:creationId xmlns:p14="http://schemas.microsoft.com/office/powerpoint/2010/main" val="96626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417637"/>
            <a:ext cx="8280920" cy="4818707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Lab 1-5: </a:t>
            </a:r>
            <a:r>
              <a:rPr lang="zh-TW" altLang="en-US" dirty="0"/>
              <a:t>透過暫存器存取使用者</a:t>
            </a:r>
            <a:r>
              <a:rPr lang="en-US" altLang="zh-TW" dirty="0"/>
              <a:t>IP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A5287-E07E-491F-8590-F22712E45F5F}" type="slidenum">
              <a:rPr lang="zh-TW" altLang="en-US" smtClean="0"/>
              <a:pPr/>
              <a:t>62</a:t>
            </a:fld>
            <a:endParaRPr lang="zh-TW" altLang="en-US"/>
          </a:p>
        </p:txBody>
      </p:sp>
      <p:sp>
        <p:nvSpPr>
          <p:cNvPr id="6" name="圓角矩形 5"/>
          <p:cNvSpPr/>
          <p:nvPr/>
        </p:nvSpPr>
        <p:spPr>
          <a:xfrm>
            <a:off x="6084168" y="1417637"/>
            <a:ext cx="1440160" cy="1003251"/>
          </a:xfrm>
          <a:prstGeom prst="round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800"/>
          </a:p>
        </p:txBody>
      </p:sp>
    </p:spTree>
    <p:extLst>
      <p:ext uri="{BB962C8B-B14F-4D97-AF65-F5344CB8AC3E}">
        <p14:creationId xmlns:p14="http://schemas.microsoft.com/office/powerpoint/2010/main" val="270161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adder.vhd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A5287-E07E-491F-8590-F22712E45F5F}" type="slidenum">
              <a:rPr lang="zh-TW" altLang="en-US" smtClean="0"/>
              <a:pPr/>
              <a:t>63</a:t>
            </a:fld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697" y="1484784"/>
            <a:ext cx="5860135" cy="4932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126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5777" y="964049"/>
            <a:ext cx="4471852" cy="3353889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A5287-E07E-491F-8590-F22712E45F5F}" type="slidenum">
              <a:rPr lang="zh-TW" altLang="en-US" smtClean="0"/>
              <a:pPr/>
              <a:t>64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795257" y="260649"/>
            <a:ext cx="7704856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891" indent="-342891">
              <a:buFont typeface="+mj-lt"/>
              <a:buAutoNum type="arabicPeriod"/>
            </a:pP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同前面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lab1-2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和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1-3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做法，建立一個新的資料夾配置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IP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專案，並命名為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adder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，包含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4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個軟體可存取暫存器</a:t>
            </a:r>
            <a:endParaRPr lang="en-US" altLang="zh-TW" sz="18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342891" indent="-342891">
              <a:buFont typeface="+mj-lt"/>
              <a:buAutoNum type="arabicPeriod"/>
            </a:pPr>
            <a:endParaRPr lang="en-US" altLang="zh-TW" sz="18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342891" indent="-342891">
              <a:buFont typeface="+mj-lt"/>
              <a:buAutoNum type="arabicPeriod"/>
            </a:pPr>
            <a:endParaRPr lang="en-US" altLang="zh-TW" sz="18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342891" indent="-342891">
              <a:buFont typeface="+mj-lt"/>
              <a:buAutoNum type="arabicPeriod"/>
            </a:pPr>
            <a:endParaRPr lang="en-US" altLang="zh-TW" sz="18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342891" indent="-342891">
              <a:buFont typeface="+mj-lt"/>
              <a:buAutoNum type="arabicPeriod"/>
            </a:pPr>
            <a:endParaRPr lang="en-US" altLang="zh-TW" sz="18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342891" indent="-342891">
              <a:buFont typeface="+mj-lt"/>
              <a:buAutoNum type="arabicPeriod"/>
            </a:pPr>
            <a:endParaRPr lang="en-US" altLang="zh-TW" sz="18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342891" indent="-342891">
              <a:buFont typeface="+mj-lt"/>
              <a:buAutoNum type="arabicPeriod"/>
            </a:pPr>
            <a:endParaRPr lang="en-US" altLang="zh-TW" sz="18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342891" indent="-342891">
              <a:buFont typeface="+mj-lt"/>
              <a:buAutoNum type="arabicPeriod"/>
            </a:pPr>
            <a:endParaRPr lang="en-US" altLang="zh-TW" sz="18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342891" indent="-342891">
              <a:buFont typeface="+mj-lt"/>
              <a:buAutoNum type="arabicPeriod"/>
            </a:pPr>
            <a:endParaRPr lang="en-US" altLang="zh-TW" sz="18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342891" indent="-342891">
              <a:buFont typeface="+mj-lt"/>
              <a:buAutoNum type="arabicPeriod"/>
            </a:pPr>
            <a:endParaRPr lang="en-US" altLang="zh-TW" sz="18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342891" indent="-342891">
              <a:buFont typeface="+mj-lt"/>
              <a:buAutoNum type="arabicPeriod"/>
            </a:pPr>
            <a:endParaRPr lang="en-US" altLang="zh-TW" sz="18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342891" indent="-342891">
              <a:buFont typeface="+mj-lt"/>
              <a:buAutoNum type="arabicPeriod"/>
            </a:pPr>
            <a:endParaRPr lang="en-US" altLang="zh-TW" sz="18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342891" indent="-342891">
              <a:buFont typeface="+mj-lt"/>
              <a:buAutoNum type="arabicPeriod"/>
            </a:pPr>
            <a:endParaRPr lang="en-US" altLang="zh-TW" sz="18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342891" indent="-342891">
              <a:buFont typeface="+mj-lt"/>
              <a:buAutoNum type="arabicPeriod"/>
            </a:pPr>
            <a:endParaRPr lang="en-US" altLang="zh-TW" sz="18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342891" indent="-342891">
              <a:buFont typeface="+mj-lt"/>
              <a:buAutoNum type="arabicPeriod"/>
            </a:pP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開啟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adder_v1_0_s00_AXI.v</a:t>
            </a:r>
            <a:endParaRPr lang="zh-TW" altLang="en-US" sz="18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342891" indent="-342891">
              <a:buFont typeface="+mj-lt"/>
              <a:buAutoNum type="arabicPeriod"/>
            </a:pPr>
            <a:endParaRPr lang="en-US" altLang="zh-TW" sz="18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342891" indent="-342891">
              <a:buFont typeface="+mj-lt"/>
              <a:buAutoNum type="arabicPeriod"/>
            </a:pPr>
            <a:endParaRPr lang="en-US" altLang="zh-TW" sz="18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8" name="圓角矩形 7"/>
          <p:cNvSpPr/>
          <p:nvPr/>
        </p:nvSpPr>
        <p:spPr>
          <a:xfrm>
            <a:off x="4860032" y="3151567"/>
            <a:ext cx="2016224" cy="288032"/>
          </a:xfrm>
          <a:prstGeom prst="round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80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6499" y="4800209"/>
            <a:ext cx="3762375" cy="156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859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5447" y="3114014"/>
            <a:ext cx="5069516" cy="3084311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5976" y="638089"/>
            <a:ext cx="2743200" cy="1828800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A5287-E07E-491F-8590-F22712E45F5F}" type="slidenum">
              <a:rPr lang="zh-TW" altLang="en-US" smtClean="0"/>
              <a:pPr/>
              <a:t>65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323528" y="139195"/>
            <a:ext cx="4104456" cy="67403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zh-TW" sz="18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sz="18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sz="18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226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列中的程式碼註解掉</a:t>
            </a:r>
            <a:endParaRPr lang="en-US" altLang="zh-TW" sz="18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sz="18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sz="18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sz="18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sz="18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sz="18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sz="18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sz="18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sz="18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253~259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列中的程式碼註解掉</a:t>
            </a:r>
            <a:endParaRPr lang="en-US" altLang="zh-TW" sz="18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sz="18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sz="18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sz="18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sz="18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sz="18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264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列中的程式碼註解掉</a:t>
            </a:r>
            <a:endParaRPr lang="en-US" altLang="zh-TW" sz="18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sz="18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sz="18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zh-TW" altLang="en-US" sz="18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342891" indent="-342891">
              <a:buFont typeface="+mj-lt"/>
              <a:buAutoNum type="arabicPeriod"/>
            </a:pPr>
            <a:endParaRPr lang="en-US" altLang="zh-TW" sz="18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342891" indent="-342891">
              <a:buFont typeface="+mj-lt"/>
              <a:buAutoNum type="arabicPeriod"/>
            </a:pPr>
            <a:endParaRPr lang="en-US" altLang="zh-TW" sz="18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6" name="圓角矩形 5"/>
          <p:cNvSpPr/>
          <p:nvPr/>
        </p:nvSpPr>
        <p:spPr>
          <a:xfrm>
            <a:off x="5186167" y="2086911"/>
            <a:ext cx="1152128" cy="181004"/>
          </a:xfrm>
          <a:prstGeom prst="round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800"/>
          </a:p>
        </p:txBody>
      </p:sp>
      <p:sp>
        <p:nvSpPr>
          <p:cNvPr id="7" name="圓角矩形 6"/>
          <p:cNvSpPr/>
          <p:nvPr/>
        </p:nvSpPr>
        <p:spPr>
          <a:xfrm>
            <a:off x="4716016" y="3429000"/>
            <a:ext cx="4288947" cy="1152128"/>
          </a:xfrm>
          <a:prstGeom prst="round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800"/>
          </a:p>
        </p:txBody>
      </p:sp>
      <p:sp>
        <p:nvSpPr>
          <p:cNvPr id="8" name="圓角矩形 7"/>
          <p:cNvSpPr/>
          <p:nvPr/>
        </p:nvSpPr>
        <p:spPr>
          <a:xfrm>
            <a:off x="5562975" y="5208723"/>
            <a:ext cx="1152128" cy="181004"/>
          </a:xfrm>
          <a:prstGeom prst="round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800"/>
          </a:p>
        </p:txBody>
      </p:sp>
    </p:spTree>
    <p:extLst>
      <p:ext uri="{BB962C8B-B14F-4D97-AF65-F5344CB8AC3E}">
        <p14:creationId xmlns:p14="http://schemas.microsoft.com/office/powerpoint/2010/main" val="2537697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A5287-E07E-491F-8590-F22712E45F5F}" type="slidenum">
              <a:rPr lang="zh-TW" altLang="en-US" smtClean="0"/>
              <a:pPr/>
              <a:t>66</a:t>
            </a:fld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323528" y="139195"/>
            <a:ext cx="4104456" cy="664797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約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401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列加入下面的程式碼</a:t>
            </a:r>
            <a:endParaRPr lang="en-US" altLang="zh-TW" sz="18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15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reg [7:0] </a:t>
            </a:r>
            <a:r>
              <a:rPr lang="en-US" altLang="zh-TW" sz="15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reg_x_i</a:t>
            </a:r>
            <a:r>
              <a:rPr lang="en-US" altLang="zh-TW" sz="15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, </a:t>
            </a:r>
            <a:r>
              <a:rPr lang="en-US" altLang="zh-TW" sz="15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reg_y_i</a:t>
            </a:r>
            <a:r>
              <a:rPr lang="en-US" altLang="zh-TW" sz="15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;</a:t>
            </a:r>
          </a:p>
          <a:p>
            <a:r>
              <a:rPr lang="en-US" altLang="zh-TW" sz="15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reg </a:t>
            </a:r>
            <a:r>
              <a:rPr lang="en-US" altLang="zh-TW" sz="15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reg_go_i</a:t>
            </a:r>
            <a:r>
              <a:rPr lang="en-US" altLang="zh-TW" sz="15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;</a:t>
            </a:r>
          </a:p>
          <a:p>
            <a:r>
              <a:rPr lang="en-US" altLang="zh-TW" sz="15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wire [7:0] </a:t>
            </a:r>
            <a:r>
              <a:rPr lang="en-US" altLang="zh-TW" sz="15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wire_d_o</a:t>
            </a:r>
            <a:r>
              <a:rPr lang="en-US" altLang="zh-TW" sz="15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;</a:t>
            </a:r>
          </a:p>
          <a:p>
            <a:r>
              <a:rPr lang="en-US" altLang="zh-TW" sz="15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   always @( </a:t>
            </a:r>
            <a:r>
              <a:rPr lang="en-US" altLang="zh-TW" sz="15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posedge</a:t>
            </a:r>
            <a:r>
              <a:rPr lang="en-US" altLang="zh-TW" sz="15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S_AXI_ACLK )</a:t>
            </a:r>
          </a:p>
          <a:p>
            <a:r>
              <a:rPr lang="en-US" altLang="zh-TW" sz="15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      begin</a:t>
            </a:r>
          </a:p>
          <a:p>
            <a:r>
              <a:rPr lang="en-US" altLang="zh-TW" sz="15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       if ( S_AXI_ARESETN == 1'b0 )</a:t>
            </a:r>
          </a:p>
          <a:p>
            <a:r>
              <a:rPr lang="en-US" altLang="zh-TW" sz="15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           begin</a:t>
            </a:r>
          </a:p>
          <a:p>
            <a:r>
              <a:rPr lang="en-US" altLang="zh-TW" sz="15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               </a:t>
            </a:r>
            <a:r>
              <a:rPr lang="en-US" altLang="zh-TW" sz="15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reg_x_i</a:t>
            </a:r>
            <a:r>
              <a:rPr lang="en-US" altLang="zh-TW" sz="15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&lt;= 0;</a:t>
            </a:r>
          </a:p>
          <a:p>
            <a:r>
              <a:rPr lang="en-US" altLang="zh-TW" sz="15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               </a:t>
            </a:r>
            <a:r>
              <a:rPr lang="en-US" altLang="zh-TW" sz="15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reg_y_i</a:t>
            </a:r>
            <a:r>
              <a:rPr lang="en-US" altLang="zh-TW" sz="15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 &lt;= 0;</a:t>
            </a:r>
          </a:p>
          <a:p>
            <a:r>
              <a:rPr lang="en-US" altLang="zh-TW" sz="15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               </a:t>
            </a:r>
            <a:r>
              <a:rPr lang="en-US" altLang="zh-TW" sz="15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reg_go_i</a:t>
            </a:r>
            <a:r>
              <a:rPr lang="en-US" altLang="zh-TW" sz="15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&lt;= 0;</a:t>
            </a:r>
          </a:p>
          <a:p>
            <a:r>
              <a:rPr lang="en-US" altLang="zh-TW" sz="15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           end </a:t>
            </a:r>
          </a:p>
          <a:p>
            <a:r>
              <a:rPr lang="en-US" altLang="zh-TW" sz="15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       else</a:t>
            </a:r>
          </a:p>
          <a:p>
            <a:r>
              <a:rPr lang="en-US" altLang="zh-TW" sz="15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           begin       </a:t>
            </a:r>
          </a:p>
          <a:p>
            <a:r>
              <a:rPr lang="en-US" altLang="zh-TW" sz="15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               </a:t>
            </a:r>
            <a:r>
              <a:rPr lang="en-US" altLang="zh-TW" sz="15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reg_x_i</a:t>
            </a:r>
            <a:r>
              <a:rPr lang="en-US" altLang="zh-TW" sz="15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&lt;= slv_reg0[7:0];</a:t>
            </a:r>
          </a:p>
          <a:p>
            <a:r>
              <a:rPr lang="en-US" altLang="zh-TW" sz="15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               </a:t>
            </a:r>
            <a:r>
              <a:rPr lang="en-US" altLang="zh-TW" sz="15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reg_y_i</a:t>
            </a:r>
            <a:r>
              <a:rPr lang="en-US" altLang="zh-TW" sz="15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&lt;= slv_reg1[7:0];</a:t>
            </a:r>
          </a:p>
          <a:p>
            <a:r>
              <a:rPr lang="en-US" altLang="zh-TW" sz="15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               </a:t>
            </a:r>
            <a:r>
              <a:rPr lang="en-US" altLang="zh-TW" sz="15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reg_go_i</a:t>
            </a:r>
            <a:r>
              <a:rPr lang="en-US" altLang="zh-TW" sz="15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&lt;= slv_reg2[0];</a:t>
            </a:r>
          </a:p>
          <a:p>
            <a:r>
              <a:rPr lang="en-US" altLang="zh-TW" sz="15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               slv_reg3[7:0] &lt;= wire_d_o;</a:t>
            </a:r>
          </a:p>
          <a:p>
            <a:r>
              <a:rPr lang="en-US" altLang="zh-TW" sz="15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           end</a:t>
            </a:r>
          </a:p>
          <a:p>
            <a:r>
              <a:rPr lang="en-US" altLang="zh-TW" sz="15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      end</a:t>
            </a:r>
          </a:p>
          <a:p>
            <a:r>
              <a:rPr lang="en-US" altLang="zh-TW" sz="15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   adder u1(</a:t>
            </a:r>
          </a:p>
          <a:p>
            <a:r>
              <a:rPr lang="en-US" altLang="zh-TW" sz="15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       .</a:t>
            </a:r>
            <a:r>
              <a:rPr lang="en-US" altLang="zh-TW" sz="15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rst</a:t>
            </a:r>
            <a:r>
              <a:rPr lang="en-US" altLang="zh-TW" sz="15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(S_AXI_ARESETN),</a:t>
            </a:r>
          </a:p>
          <a:p>
            <a:r>
              <a:rPr lang="en-US" altLang="zh-TW" sz="15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       .</a:t>
            </a:r>
            <a:r>
              <a:rPr lang="en-US" altLang="zh-TW" sz="15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clk</a:t>
            </a:r>
            <a:r>
              <a:rPr lang="en-US" altLang="zh-TW" sz="15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(S_AXI_ACLK),</a:t>
            </a:r>
          </a:p>
          <a:p>
            <a:r>
              <a:rPr lang="en-US" altLang="zh-TW" sz="15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       .</a:t>
            </a:r>
            <a:r>
              <a:rPr lang="en-US" altLang="zh-TW" sz="15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go_i</a:t>
            </a:r>
            <a:r>
              <a:rPr lang="en-US" altLang="zh-TW" sz="15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en-US" altLang="zh-TW" sz="15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reg_go_i</a:t>
            </a:r>
            <a:r>
              <a:rPr lang="en-US" altLang="zh-TW" sz="15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),</a:t>
            </a:r>
          </a:p>
          <a:p>
            <a:r>
              <a:rPr lang="en-US" altLang="zh-TW" sz="15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       .</a:t>
            </a:r>
            <a:r>
              <a:rPr lang="en-US" altLang="zh-TW" sz="15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x_i</a:t>
            </a:r>
            <a:r>
              <a:rPr lang="en-US" altLang="zh-TW" sz="15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en-US" altLang="zh-TW" sz="15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reg_x_i</a:t>
            </a:r>
            <a:r>
              <a:rPr lang="en-US" altLang="zh-TW" sz="15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),</a:t>
            </a:r>
          </a:p>
          <a:p>
            <a:r>
              <a:rPr lang="en-US" altLang="zh-TW" sz="15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       .</a:t>
            </a:r>
            <a:r>
              <a:rPr lang="en-US" altLang="zh-TW" sz="15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y_i</a:t>
            </a:r>
            <a:r>
              <a:rPr lang="en-US" altLang="zh-TW" sz="15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en-US" altLang="zh-TW" sz="15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reg_y_i</a:t>
            </a:r>
            <a:r>
              <a:rPr lang="en-US" altLang="zh-TW" sz="15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),</a:t>
            </a:r>
          </a:p>
          <a:p>
            <a:r>
              <a:rPr lang="en-US" altLang="zh-TW" sz="15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       .</a:t>
            </a:r>
            <a:r>
              <a:rPr lang="en-US" altLang="zh-TW" sz="15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d_o</a:t>
            </a:r>
            <a:r>
              <a:rPr lang="en-US" altLang="zh-TW" sz="15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en-US" altLang="zh-TW" sz="15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wire_d_o</a:t>
            </a:r>
            <a:r>
              <a:rPr lang="en-US" altLang="zh-TW" sz="15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)      </a:t>
            </a:r>
          </a:p>
          <a:p>
            <a:r>
              <a:rPr lang="en-US" altLang="zh-TW" sz="15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   );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2080" y="489235"/>
            <a:ext cx="3456384" cy="5801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122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5467" y="44266"/>
            <a:ext cx="3730123" cy="3715495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196" y="260649"/>
            <a:ext cx="4222120" cy="3260119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A5287-E07E-491F-8590-F22712E45F5F}" type="slidenum">
              <a:rPr lang="zh-TW" altLang="en-US" smtClean="0"/>
              <a:pPr/>
              <a:t>67</a:t>
            </a:fld>
            <a:endParaRPr lang="zh-TW" altLang="en-US"/>
          </a:p>
        </p:txBody>
      </p:sp>
      <p:sp>
        <p:nvSpPr>
          <p:cNvPr id="12" name="圓角矩形 11"/>
          <p:cNvSpPr/>
          <p:nvPr/>
        </p:nvSpPr>
        <p:spPr>
          <a:xfrm>
            <a:off x="179512" y="836712"/>
            <a:ext cx="792088" cy="14401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800"/>
          </a:p>
        </p:txBody>
      </p:sp>
      <p:sp>
        <p:nvSpPr>
          <p:cNvPr id="13" name="圓角矩形 12"/>
          <p:cNvSpPr/>
          <p:nvPr/>
        </p:nvSpPr>
        <p:spPr>
          <a:xfrm>
            <a:off x="2346885" y="1904117"/>
            <a:ext cx="1217004" cy="22873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800"/>
          </a:p>
        </p:txBody>
      </p:sp>
      <p:sp>
        <p:nvSpPr>
          <p:cNvPr id="20" name="圓角矩形 19"/>
          <p:cNvSpPr/>
          <p:nvPr/>
        </p:nvSpPr>
        <p:spPr>
          <a:xfrm>
            <a:off x="5940152" y="2204864"/>
            <a:ext cx="760376" cy="36004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800"/>
          </a:p>
        </p:txBody>
      </p:sp>
      <p:sp>
        <p:nvSpPr>
          <p:cNvPr id="10" name="矩形 9"/>
          <p:cNvSpPr/>
          <p:nvPr/>
        </p:nvSpPr>
        <p:spPr>
          <a:xfrm>
            <a:off x="6873814" y="2704540"/>
            <a:ext cx="258356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8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加入</a:t>
            </a:r>
            <a:r>
              <a:rPr lang="en-US" altLang="zh-TW" sz="1800" dirty="0" err="1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adder.vhd</a:t>
            </a:r>
            <a:endParaRPr lang="zh-TW" altLang="en-US" sz="1800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22" name="圖片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593" y="4160857"/>
            <a:ext cx="2092251" cy="1264547"/>
          </a:xfrm>
          <a:prstGeom prst="rect">
            <a:avLst/>
          </a:prstGeom>
        </p:spPr>
      </p:pic>
      <p:sp>
        <p:nvSpPr>
          <p:cNvPr id="23" name="圓角矩形 22"/>
          <p:cNvSpPr/>
          <p:nvPr/>
        </p:nvSpPr>
        <p:spPr>
          <a:xfrm>
            <a:off x="1212299" y="4825937"/>
            <a:ext cx="1080120" cy="28803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800"/>
          </a:p>
        </p:txBody>
      </p:sp>
      <p:sp>
        <p:nvSpPr>
          <p:cNvPr id="24" name="矩形 23"/>
          <p:cNvSpPr/>
          <p:nvPr/>
        </p:nvSpPr>
        <p:spPr>
          <a:xfrm>
            <a:off x="2038324" y="5438175"/>
            <a:ext cx="25827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8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Synthesis</a:t>
            </a:r>
            <a:r>
              <a:rPr lang="zh-TW" altLang="en-US" sz="18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完成後選</a:t>
            </a:r>
            <a:r>
              <a:rPr lang="en-US" altLang="zh-TW" sz="18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cancel</a:t>
            </a:r>
            <a:endParaRPr lang="zh-TW" altLang="en-US" sz="1800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14" name="圖片 13"/>
          <p:cNvPicPr>
            <a:picLocks noChangeAspect="1"/>
          </p:cNvPicPr>
          <p:nvPr/>
        </p:nvPicPr>
        <p:blipFill rotWithShape="1">
          <a:blip r:embed="rId5"/>
          <a:srcRect t="22142"/>
          <a:stretch/>
        </p:blipFill>
        <p:spPr>
          <a:xfrm>
            <a:off x="5591570" y="3921925"/>
            <a:ext cx="2436815" cy="2717691"/>
          </a:xfrm>
          <a:prstGeom prst="rect">
            <a:avLst/>
          </a:prstGeom>
        </p:spPr>
      </p:pic>
      <p:sp>
        <p:nvSpPr>
          <p:cNvPr id="15" name="圓角矩形 14"/>
          <p:cNvSpPr/>
          <p:nvPr/>
        </p:nvSpPr>
        <p:spPr>
          <a:xfrm>
            <a:off x="5940152" y="5687611"/>
            <a:ext cx="1008112" cy="25351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800"/>
          </a:p>
        </p:txBody>
      </p:sp>
    </p:spTree>
    <p:extLst>
      <p:ext uri="{BB962C8B-B14F-4D97-AF65-F5344CB8AC3E}">
        <p14:creationId xmlns:p14="http://schemas.microsoft.com/office/powerpoint/2010/main" val="709391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1" y="62696"/>
            <a:ext cx="6091953" cy="2717648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A5287-E07E-491F-8590-F22712E45F5F}" type="slidenum">
              <a:rPr lang="zh-TW" altLang="en-US" smtClean="0"/>
              <a:pPr/>
              <a:t>68</a:t>
            </a:fld>
            <a:endParaRPr lang="zh-TW" altLang="en-US"/>
          </a:p>
        </p:txBody>
      </p:sp>
      <p:sp>
        <p:nvSpPr>
          <p:cNvPr id="10" name="圓角矩形 9"/>
          <p:cNvSpPr/>
          <p:nvPr/>
        </p:nvSpPr>
        <p:spPr>
          <a:xfrm>
            <a:off x="2712237" y="1628800"/>
            <a:ext cx="1355708" cy="43204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80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9712" y="2818759"/>
            <a:ext cx="4680520" cy="3971159"/>
          </a:xfrm>
          <a:prstGeom prst="rect">
            <a:avLst/>
          </a:prstGeom>
        </p:spPr>
      </p:pic>
      <p:sp>
        <p:nvSpPr>
          <p:cNvPr id="7" name="圓角矩形 6"/>
          <p:cNvSpPr/>
          <p:nvPr/>
        </p:nvSpPr>
        <p:spPr>
          <a:xfrm>
            <a:off x="5796136" y="6553235"/>
            <a:ext cx="936104" cy="23668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800"/>
          </a:p>
        </p:txBody>
      </p:sp>
    </p:spTree>
    <p:extLst>
      <p:ext uri="{BB962C8B-B14F-4D97-AF65-F5344CB8AC3E}">
        <p14:creationId xmlns:p14="http://schemas.microsoft.com/office/powerpoint/2010/main" val="3290271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A5287-E07E-491F-8590-F22712E45F5F}" type="slidenum">
              <a:rPr lang="zh-TW" altLang="en-US" smtClean="0"/>
              <a:pPr/>
              <a:t>69</a:t>
            </a:fld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238200" y="188641"/>
            <a:ext cx="864096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00041" indent="-400041">
              <a:buAutoNum type="arabicPeriod"/>
            </a:pP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同之前的做法，將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adder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加至系統中</a:t>
            </a:r>
            <a:endParaRPr lang="en-US" altLang="zh-TW" sz="18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400041" indent="-400041">
              <a:buAutoNum type="arabicPeriod"/>
            </a:pP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為降低產生</a:t>
            </a:r>
            <a:r>
              <a:rPr lang="en-US" altLang="zh-TW" sz="18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bitstream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時間，可以將先前的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HW IPs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移除，僅保留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adder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。點選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AXI Interconnect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調整僅保留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M00_AXI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，並手動將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adder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接上，如右下圖的結果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23" y="4661839"/>
            <a:ext cx="6773675" cy="1682253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9833" y="1600266"/>
            <a:ext cx="6002959" cy="2260783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50477"/>
            <a:ext cx="2955424" cy="2781575"/>
          </a:xfrm>
          <a:prstGeom prst="rect">
            <a:avLst/>
          </a:prstGeom>
        </p:spPr>
      </p:pic>
      <p:sp>
        <p:nvSpPr>
          <p:cNvPr id="9" name="圓角矩形 8"/>
          <p:cNvSpPr/>
          <p:nvPr/>
        </p:nvSpPr>
        <p:spPr>
          <a:xfrm>
            <a:off x="1331640" y="2632484"/>
            <a:ext cx="1008112" cy="23668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800"/>
          </a:p>
        </p:txBody>
      </p:sp>
      <p:sp>
        <p:nvSpPr>
          <p:cNvPr id="10" name="矩形 9"/>
          <p:cNvSpPr/>
          <p:nvPr/>
        </p:nvSpPr>
        <p:spPr>
          <a:xfrm>
            <a:off x="60525" y="4138318"/>
            <a:ext cx="782876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00041" indent="-400041">
              <a:buFont typeface="+mj-lt"/>
              <a:buAutoNum type="arabicPeriod" startAt="3"/>
            </a:pP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切至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Address Editor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分頁後，點選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Assign All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配置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adder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使用的記憶體範圍</a:t>
            </a:r>
          </a:p>
        </p:txBody>
      </p:sp>
      <p:sp>
        <p:nvSpPr>
          <p:cNvPr id="11" name="圓角矩形 10"/>
          <p:cNvSpPr/>
          <p:nvPr/>
        </p:nvSpPr>
        <p:spPr>
          <a:xfrm>
            <a:off x="871311" y="5013177"/>
            <a:ext cx="327955" cy="23668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800"/>
          </a:p>
        </p:txBody>
      </p:sp>
    </p:spTree>
    <p:extLst>
      <p:ext uri="{BB962C8B-B14F-4D97-AF65-F5344CB8AC3E}">
        <p14:creationId xmlns:p14="http://schemas.microsoft.com/office/powerpoint/2010/main" val="3680913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A5287-E07E-491F-8590-F22712E45F5F}" type="slidenum">
              <a:rPr lang="zh-TW" altLang="en-US" smtClean="0"/>
              <a:pPr/>
              <a:t>7</a:t>
            </a:fld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01296"/>
            <a:ext cx="5268069" cy="4358475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8069" y="2292237"/>
            <a:ext cx="3714443" cy="3124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211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A5287-E07E-491F-8590-F22712E45F5F}" type="slidenum">
              <a:rPr lang="zh-TW" altLang="en-US" smtClean="0"/>
              <a:pPr/>
              <a:t>70</a:t>
            </a:fld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381395" y="172289"/>
            <a:ext cx="86409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891" indent="-342891">
              <a:buFont typeface="+mj-lt"/>
              <a:buAutoNum type="arabicPeriod"/>
            </a:pP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切至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Diagram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分頁，點選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Validate Design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，若確定沒有任何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errors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即可產生</a:t>
            </a:r>
            <a:r>
              <a:rPr lang="en-US" altLang="zh-TW" sz="18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bitstream</a:t>
            </a:r>
            <a:endParaRPr lang="zh-TW" altLang="en-US" sz="18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1" name="圓角矩形 10"/>
          <p:cNvSpPr/>
          <p:nvPr/>
        </p:nvSpPr>
        <p:spPr>
          <a:xfrm>
            <a:off x="987004" y="3670904"/>
            <a:ext cx="327955" cy="23668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80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213" y="629059"/>
            <a:ext cx="4176464" cy="1010191"/>
          </a:xfrm>
          <a:prstGeom prst="rect">
            <a:avLst/>
          </a:prstGeom>
        </p:spPr>
      </p:pic>
      <p:sp>
        <p:nvSpPr>
          <p:cNvPr id="9" name="圓角矩形 8"/>
          <p:cNvSpPr/>
          <p:nvPr/>
        </p:nvSpPr>
        <p:spPr>
          <a:xfrm>
            <a:off x="3391549" y="1015812"/>
            <a:ext cx="288032" cy="23668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80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5841" y="676345"/>
            <a:ext cx="3236152" cy="961748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983" y="1726687"/>
            <a:ext cx="7487389" cy="3003147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399816" y="4881630"/>
            <a:ext cx="864096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00041" indent="-400041">
              <a:buFont typeface="+mj-lt"/>
              <a:buAutoNum type="arabicPeriod" startAt="2"/>
            </a:pP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同前面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lab1-1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做法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 (1) Export Hardware (include </a:t>
            </a:r>
            <a:r>
              <a:rPr lang="en-US" altLang="zh-TW" sz="18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bitstream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); (2) Launch </a:t>
            </a:r>
            <a:r>
              <a:rPr lang="en-US" altLang="zh-TW" sz="18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Vitis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IDE</a:t>
            </a:r>
          </a:p>
          <a:p>
            <a:pPr marL="400041" indent="-400041">
              <a:buAutoNum type="arabicPeriod" startAt="2"/>
            </a:pP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產生一個新的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Application Project (lab1_5)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，其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Platform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挑選</a:t>
            </a:r>
            <a:r>
              <a:rPr lang="en-US" altLang="zh-TW" sz="18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Vivado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最新產生的</a:t>
            </a:r>
            <a:r>
              <a:rPr lang="en-US" altLang="zh-TW" sz="18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xsa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檔，並設定成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Empty Application</a:t>
            </a:r>
          </a:p>
          <a:p>
            <a:pPr marL="400041" indent="-400041">
              <a:buAutoNum type="arabicPeriod" startAt="2"/>
            </a:pP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確定新產生的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platform (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如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system_wrapper_2)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內部是否有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adder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的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driver</a:t>
            </a:r>
            <a:endParaRPr lang="zh-TW" altLang="en-US" sz="18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400041" indent="-400041">
              <a:buAutoNum type="arabicPeriod" startAt="2"/>
            </a:pP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參考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P57~59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將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adder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對應產生的三個</a:t>
            </a:r>
            <a:r>
              <a:rPr lang="en-US" altLang="zh-TW" sz="18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Makefile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進行修正後</a:t>
            </a:r>
          </a:p>
        </p:txBody>
      </p:sp>
    </p:spTree>
    <p:extLst>
      <p:ext uri="{BB962C8B-B14F-4D97-AF65-F5344CB8AC3E}">
        <p14:creationId xmlns:p14="http://schemas.microsoft.com/office/powerpoint/2010/main" val="3982914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A5287-E07E-491F-8590-F22712E45F5F}" type="slidenum">
              <a:rPr lang="zh-TW" altLang="en-US" smtClean="0"/>
              <a:pPr/>
              <a:t>71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467544" y="548680"/>
            <a:ext cx="8496944" cy="47705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#include "</a:t>
            </a:r>
            <a:r>
              <a:rPr lang="en-US" altLang="zh-TW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xparameters.h</a:t>
            </a:r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</a:t>
            </a:r>
          </a:p>
          <a:p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#include "</a:t>
            </a:r>
            <a:r>
              <a:rPr lang="en-US" altLang="zh-TW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xil_io.h</a:t>
            </a:r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</a:t>
            </a:r>
          </a:p>
          <a:p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#include "</a:t>
            </a:r>
            <a:r>
              <a:rPr lang="en-US" altLang="zh-TW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adder.h</a:t>
            </a:r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</a:t>
            </a:r>
          </a:p>
          <a:p>
            <a:endParaRPr lang="en-US" altLang="zh-TW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main (void)</a:t>
            </a:r>
          </a:p>
          <a:p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{</a:t>
            </a:r>
          </a:p>
          <a:p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altLang="zh-TW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x = 50;    //154</a:t>
            </a:r>
          </a:p>
          <a:p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altLang="zh-TW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 = 190;  //177</a:t>
            </a:r>
          </a:p>
          <a:p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altLang="zh-TW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result;</a:t>
            </a:r>
          </a:p>
          <a:p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altLang="zh-TW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ADDER_mWriteReg</a:t>
            </a:r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(XPAR_ADDER_0_S00_AXI_BASEADDR, ADDER_S00_AXI_SLV_REG0_OFFSET, x);</a:t>
            </a:r>
          </a:p>
          <a:p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altLang="zh-TW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ADDER_mWriteReg</a:t>
            </a:r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(XPAR_ADDER_0_S00_AXI_BASEADDR, ADDER_S00_AXI_SLV_REG1_OFFSET, y);</a:t>
            </a:r>
          </a:p>
          <a:p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altLang="zh-TW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ADDER_mWriteReg</a:t>
            </a:r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(XPAR_ADDER_0_S00_AXI_BASEADDR, ADDER_S00_AXI_SLV_REG2_OFFSET, 1);</a:t>
            </a:r>
          </a:p>
          <a:p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result = </a:t>
            </a:r>
            <a:r>
              <a:rPr lang="en-US" altLang="zh-TW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ADDER_mReadReg</a:t>
            </a:r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(XPAR_ADDER_0_S00_AXI_BASEADDR, ADDER_S00_AXI_SLV_REG3_OFFSET);</a:t>
            </a:r>
          </a:p>
          <a:p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pt-BR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xil_printf("%d + %d = %d\n\r", x, y, result);</a:t>
            </a:r>
          </a:p>
          <a:p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</a:p>
        </p:txBody>
      </p:sp>
      <p:sp>
        <p:nvSpPr>
          <p:cNvPr id="6" name="矩形 5"/>
          <p:cNvSpPr/>
          <p:nvPr/>
        </p:nvSpPr>
        <p:spPr>
          <a:xfrm>
            <a:off x="3851920" y="476672"/>
            <a:ext cx="4536504" cy="1200329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 marL="342891" indent="-342891" algn="just">
              <a:buFont typeface="+mj-lt"/>
              <a:buAutoNum type="arabicPeriod"/>
            </a:pPr>
            <a:r>
              <a:rPr lang="zh-TW" altLang="en-US" sz="18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於</a:t>
            </a:r>
            <a:r>
              <a:rPr lang="en-US" altLang="zh-TW" sz="18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lab1_5</a:t>
            </a:r>
            <a:r>
              <a:rPr lang="zh-TW" altLang="en-US" sz="18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中的</a:t>
            </a:r>
            <a:r>
              <a:rPr lang="en-US" altLang="zh-TW" sz="1800" dirty="0" err="1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src</a:t>
            </a:r>
            <a:r>
              <a:rPr lang="zh-TW" altLang="en-US" sz="18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裡增加一個新的</a:t>
            </a:r>
            <a:r>
              <a:rPr lang="en-US" altLang="zh-TW" sz="18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lab1_5.c</a:t>
            </a:r>
            <a:r>
              <a:rPr lang="zh-TW" altLang="en-US" sz="18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檔，並填入以下的程式碼</a:t>
            </a:r>
            <a:endParaRPr lang="en-US" altLang="zh-TW" sz="1800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342891" indent="-342891" algn="just">
              <a:buFont typeface="+mj-lt"/>
              <a:buAutoNum type="arabicPeriod"/>
            </a:pPr>
            <a:r>
              <a:rPr lang="en-US" altLang="zh-TW" sz="18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Build Project</a:t>
            </a:r>
            <a:r>
              <a:rPr lang="zh-TW" altLang="en-US" sz="18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後將軟體程式載入到處理器執行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6E76608-0C2B-45A9-82E6-E5ACF6226851}"/>
              </a:ext>
            </a:extLst>
          </p:cNvPr>
          <p:cNvSpPr/>
          <p:nvPr/>
        </p:nvSpPr>
        <p:spPr>
          <a:xfrm>
            <a:off x="5280080" y="5201324"/>
            <a:ext cx="3684409" cy="1077026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zh-TW" altLang="en-US" sz="2133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將終端機畫面與</a:t>
            </a:r>
            <a:r>
              <a:rPr lang="en-US" altLang="zh-TW" sz="2133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FPGA</a:t>
            </a:r>
            <a:r>
              <a:rPr lang="zh-TW" altLang="en-US" sz="2133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平台運作畫面照相或錄影後傳到雲端學院對應的作業區</a:t>
            </a:r>
          </a:p>
        </p:txBody>
      </p:sp>
    </p:spTree>
    <p:extLst>
      <p:ext uri="{BB962C8B-B14F-4D97-AF65-F5344CB8AC3E}">
        <p14:creationId xmlns:p14="http://schemas.microsoft.com/office/powerpoint/2010/main" val="4176876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建置系統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A5287-E07E-491F-8590-F22712E45F5F}" type="slidenum">
              <a:rPr lang="zh-TW" altLang="en-US" smtClean="0"/>
              <a:pPr/>
              <a:t>8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680" y="1919976"/>
            <a:ext cx="4024717" cy="3294744"/>
          </a:xfrm>
          <a:prstGeom prst="rect">
            <a:avLst/>
          </a:prstGeom>
        </p:spPr>
      </p:pic>
      <p:sp>
        <p:nvSpPr>
          <p:cNvPr id="7" name="圓角矩形 6"/>
          <p:cNvSpPr/>
          <p:nvPr/>
        </p:nvSpPr>
        <p:spPr>
          <a:xfrm>
            <a:off x="395536" y="3429000"/>
            <a:ext cx="936104" cy="23431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800"/>
          </a:p>
        </p:txBody>
      </p:sp>
      <p:sp>
        <p:nvSpPr>
          <p:cNvPr id="10" name="圓角矩形 9"/>
          <p:cNvSpPr/>
          <p:nvPr/>
        </p:nvSpPr>
        <p:spPr>
          <a:xfrm>
            <a:off x="2589220" y="4077072"/>
            <a:ext cx="1584176" cy="23431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800"/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7613" y="1919976"/>
            <a:ext cx="4770363" cy="1898155"/>
          </a:xfrm>
          <a:prstGeom prst="rect">
            <a:avLst/>
          </a:prstGeom>
        </p:spPr>
      </p:pic>
      <p:sp>
        <p:nvSpPr>
          <p:cNvPr id="12" name="圓角矩形 11"/>
          <p:cNvSpPr/>
          <p:nvPr/>
        </p:nvSpPr>
        <p:spPr>
          <a:xfrm>
            <a:off x="8604448" y="2365707"/>
            <a:ext cx="288032" cy="23431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800"/>
          </a:p>
        </p:txBody>
      </p:sp>
      <p:sp>
        <p:nvSpPr>
          <p:cNvPr id="13" name="圓角矩形 12"/>
          <p:cNvSpPr/>
          <p:nvPr/>
        </p:nvSpPr>
        <p:spPr>
          <a:xfrm>
            <a:off x="7164288" y="2869053"/>
            <a:ext cx="1522512" cy="48793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800"/>
          </a:p>
        </p:txBody>
      </p:sp>
    </p:spTree>
    <p:extLst>
      <p:ext uri="{BB962C8B-B14F-4D97-AF65-F5344CB8AC3E}">
        <p14:creationId xmlns:p14="http://schemas.microsoft.com/office/powerpoint/2010/main" val="3437693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6016" y="2401479"/>
            <a:ext cx="4320480" cy="1834724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A5287-E07E-491F-8590-F22712E45F5F}" type="slidenum">
              <a:rPr lang="zh-TW" altLang="en-US" smtClean="0"/>
              <a:pPr/>
              <a:t>9</a:t>
            </a:fld>
            <a:endParaRPr lang="zh-TW" altLang="en-US"/>
          </a:p>
        </p:txBody>
      </p:sp>
      <p:sp>
        <p:nvSpPr>
          <p:cNvPr id="11" name="文字方塊 10"/>
          <p:cNvSpPr txBox="1"/>
          <p:nvPr/>
        </p:nvSpPr>
        <p:spPr>
          <a:xfrm>
            <a:off x="7416824" y="4222835"/>
            <a:ext cx="1619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8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點選圖示兩下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5" y="116633"/>
            <a:ext cx="4435089" cy="2350273"/>
          </a:xfrm>
          <a:prstGeom prst="rect">
            <a:avLst/>
          </a:prstGeom>
        </p:spPr>
      </p:pic>
      <p:sp>
        <p:nvSpPr>
          <p:cNvPr id="8" name="圓角矩形 7"/>
          <p:cNvSpPr/>
          <p:nvPr/>
        </p:nvSpPr>
        <p:spPr>
          <a:xfrm>
            <a:off x="1403648" y="512846"/>
            <a:ext cx="921400" cy="25186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800"/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236" y="3073503"/>
            <a:ext cx="4411357" cy="3647973"/>
          </a:xfrm>
          <a:prstGeom prst="rect">
            <a:avLst/>
          </a:prstGeom>
        </p:spPr>
      </p:pic>
      <p:sp>
        <p:nvSpPr>
          <p:cNvPr id="13" name="向下箭號 12"/>
          <p:cNvSpPr/>
          <p:nvPr/>
        </p:nvSpPr>
        <p:spPr>
          <a:xfrm>
            <a:off x="2051720" y="2587642"/>
            <a:ext cx="273328" cy="337303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800"/>
          </a:p>
        </p:txBody>
      </p:sp>
    </p:spTree>
    <p:extLst>
      <p:ext uri="{BB962C8B-B14F-4D97-AF65-F5344CB8AC3E}">
        <p14:creationId xmlns:p14="http://schemas.microsoft.com/office/powerpoint/2010/main" val="1476746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14671</TotalTime>
  <Words>2826</Words>
  <Application>Microsoft Office PowerPoint</Application>
  <PresentationFormat>如螢幕大小 (4:3)</PresentationFormat>
  <Paragraphs>431</Paragraphs>
  <Slides>71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71</vt:i4>
      </vt:variant>
    </vt:vector>
  </HeadingPairs>
  <TitlesOfParts>
    <vt:vector size="77" baseType="lpstr">
      <vt:lpstr>新細明體</vt:lpstr>
      <vt:lpstr>標楷體</vt:lpstr>
      <vt:lpstr>Arial</vt:lpstr>
      <vt:lpstr>Calibri</vt:lpstr>
      <vt:lpstr>Times New Roman</vt:lpstr>
      <vt:lpstr>Office 佈景主題</vt:lpstr>
      <vt:lpstr>Lab 1: 系統架構建置</vt:lpstr>
      <vt:lpstr>Introduction</vt:lpstr>
      <vt:lpstr>Introduction (cont’d)</vt:lpstr>
      <vt:lpstr>Lab 1-1:加入硬體IP </vt:lpstr>
      <vt:lpstr>PowerPoint 簡報</vt:lpstr>
      <vt:lpstr>PowerPoint 簡報</vt:lpstr>
      <vt:lpstr>PowerPoint 簡報</vt:lpstr>
      <vt:lpstr>建置系統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Lab 1-2: 加入使用者IP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Lab 1-3: 透過SW控制使用者IP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Lab 1-4: 產生Zynq開機檔案</vt:lpstr>
      <vt:lpstr>PowerPoint 簡報</vt:lpstr>
      <vt:lpstr>Lab 1-5: 透過暫存器存取使用者IP </vt:lpstr>
      <vt:lpstr>adder.vhd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Huang</dc:creator>
  <cp:lastModifiedBy>user</cp:lastModifiedBy>
  <cp:revision>413</cp:revision>
  <cp:lastPrinted>2013-05-17T09:53:04Z</cp:lastPrinted>
  <dcterms:created xsi:type="dcterms:W3CDTF">2012-11-14T06:28:06Z</dcterms:created>
  <dcterms:modified xsi:type="dcterms:W3CDTF">2025-02-24T08:18:38Z</dcterms:modified>
</cp:coreProperties>
</file>